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379" r:id="rId2"/>
    <p:sldId id="493" r:id="rId3"/>
    <p:sldId id="498" r:id="rId4"/>
    <p:sldId id="349" r:id="rId5"/>
    <p:sldId id="350" r:id="rId6"/>
    <p:sldId id="381" r:id="rId7"/>
    <p:sldId id="509" r:id="rId8"/>
    <p:sldId id="500" r:id="rId9"/>
    <p:sldId id="496" r:id="rId10"/>
    <p:sldId id="397" r:id="rId11"/>
    <p:sldId id="398" r:id="rId12"/>
    <p:sldId id="384" r:id="rId13"/>
    <p:sldId id="385" r:id="rId14"/>
    <p:sldId id="386" r:id="rId15"/>
    <p:sldId id="387" r:id="rId16"/>
    <p:sldId id="388" r:id="rId17"/>
    <p:sldId id="389" r:id="rId18"/>
    <p:sldId id="495" r:id="rId19"/>
    <p:sldId id="391" r:id="rId20"/>
    <p:sldId id="502" r:id="rId21"/>
    <p:sldId id="392" r:id="rId22"/>
    <p:sldId id="393" r:id="rId23"/>
    <p:sldId id="394" r:id="rId24"/>
    <p:sldId id="395" r:id="rId25"/>
    <p:sldId id="501" r:id="rId26"/>
    <p:sldId id="494" r:id="rId27"/>
    <p:sldId id="400" r:id="rId28"/>
    <p:sldId id="510" r:id="rId29"/>
    <p:sldId id="401" r:id="rId30"/>
    <p:sldId id="404" r:id="rId31"/>
    <p:sldId id="511" r:id="rId32"/>
    <p:sldId id="409" r:id="rId33"/>
    <p:sldId id="411" r:id="rId34"/>
    <p:sldId id="408" r:id="rId35"/>
    <p:sldId id="412" r:id="rId36"/>
    <p:sldId id="503" r:id="rId37"/>
    <p:sldId id="413" r:id="rId38"/>
    <p:sldId id="505" r:id="rId39"/>
    <p:sldId id="506" r:id="rId40"/>
    <p:sldId id="415" r:id="rId41"/>
    <p:sldId id="507" r:id="rId42"/>
    <p:sldId id="418" r:id="rId43"/>
    <p:sldId id="419" r:id="rId44"/>
    <p:sldId id="508" r:id="rId45"/>
    <p:sldId id="423" r:id="rId46"/>
    <p:sldId id="421" r:id="rId47"/>
    <p:sldId id="422" r:id="rId48"/>
    <p:sldId id="424" r:id="rId49"/>
    <p:sldId id="425" r:id="rId50"/>
    <p:sldId id="426" r:id="rId51"/>
  </p:sldIdLst>
  <p:sldSz cx="9144000" cy="6858000" type="screen4x3"/>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3250" autoAdjust="0"/>
  </p:normalViewPr>
  <p:slideViewPr>
    <p:cSldViewPr>
      <p:cViewPr varScale="1">
        <p:scale>
          <a:sx n="110" d="100"/>
          <a:sy n="110" d="100"/>
        </p:scale>
        <p:origin x="1566" y="1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MX" dirty="0"/>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445F07-8756-451B-A938-0248325FC7BB}" type="datetimeFigureOut">
              <a:rPr lang="es-MX" smtClean="0"/>
              <a:t>20/04/2023</a:t>
            </a:fld>
            <a:endParaRPr lang="es-MX" dirty="0"/>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MX" dirty="0"/>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MX" dirty="0"/>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993AEC0-242E-4FA7-9D3C-51E1036AC3CB}" type="slidenum">
              <a:rPr lang="es-MX" smtClean="0"/>
              <a:t>‹Nº›</a:t>
            </a:fld>
            <a:endParaRPr lang="es-MX" dirty="0"/>
          </a:p>
        </p:txBody>
      </p:sp>
    </p:spTree>
    <p:extLst>
      <p:ext uri="{BB962C8B-B14F-4D97-AF65-F5344CB8AC3E}">
        <p14:creationId xmlns:p14="http://schemas.microsoft.com/office/powerpoint/2010/main" val="3817066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dirty="0"/>
          </a:p>
        </p:txBody>
      </p:sp>
      <p:sp>
        <p:nvSpPr>
          <p:cNvPr id="4" name="3 Marcador de número de diapositiva"/>
          <p:cNvSpPr>
            <a:spLocks noGrp="1"/>
          </p:cNvSpPr>
          <p:nvPr>
            <p:ph type="sldNum" sz="quarter" idx="10"/>
          </p:nvPr>
        </p:nvSpPr>
        <p:spPr/>
        <p:txBody>
          <a:bodyPr/>
          <a:lstStyle/>
          <a:p>
            <a:fld id="{5993AEC0-242E-4FA7-9D3C-51E1036AC3CB}" type="slidenum">
              <a:rPr lang="es-MX" smtClean="0"/>
              <a:t>1</a:t>
            </a:fld>
            <a:endParaRPr lang="es-MX" dirty="0"/>
          </a:p>
        </p:txBody>
      </p:sp>
    </p:spTree>
    <p:extLst>
      <p:ext uri="{BB962C8B-B14F-4D97-AF65-F5344CB8AC3E}">
        <p14:creationId xmlns:p14="http://schemas.microsoft.com/office/powerpoint/2010/main" val="1811448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5993AEC0-242E-4FA7-9D3C-51E1036AC3CB}" type="slidenum">
              <a:rPr lang="es-MX" smtClean="0"/>
              <a:t>4</a:t>
            </a:fld>
            <a:endParaRPr lang="es-MX" dirty="0"/>
          </a:p>
        </p:txBody>
      </p:sp>
    </p:spTree>
    <p:extLst>
      <p:ext uri="{BB962C8B-B14F-4D97-AF65-F5344CB8AC3E}">
        <p14:creationId xmlns:p14="http://schemas.microsoft.com/office/powerpoint/2010/main" val="2048012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5993AEC0-242E-4FA7-9D3C-51E1036AC3CB}" type="slidenum">
              <a:rPr lang="es-MX" smtClean="0"/>
              <a:t>5</a:t>
            </a:fld>
            <a:endParaRPr lang="es-MX" dirty="0"/>
          </a:p>
        </p:txBody>
      </p:sp>
    </p:spTree>
    <p:extLst>
      <p:ext uri="{BB962C8B-B14F-4D97-AF65-F5344CB8AC3E}">
        <p14:creationId xmlns:p14="http://schemas.microsoft.com/office/powerpoint/2010/main" val="1326806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1 Marcador de imagen de diapositiva"/>
          <p:cNvSpPr>
            <a:spLocks noGrp="1" noRot="1" noChangeAspect="1" noTextEdit="1"/>
          </p:cNvSpPr>
          <p:nvPr>
            <p:ph type="sldImg"/>
          </p:nvPr>
        </p:nvSpPr>
        <p:spPr>
          <a:ln/>
        </p:spPr>
      </p:sp>
      <p:sp>
        <p:nvSpPr>
          <p:cNvPr id="5939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MX" altLang="es-MX"/>
          </a:p>
        </p:txBody>
      </p:sp>
      <p:sp>
        <p:nvSpPr>
          <p:cNvPr id="5939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5FF36418-BE35-4379-AB8C-F4D62D4C09A6}" type="slidenum">
              <a:rPr lang="es-MX" altLang="es-MX" smtClean="0"/>
              <a:pPr>
                <a:spcBef>
                  <a:spcPct val="0"/>
                </a:spcBef>
              </a:pPr>
              <a:t>10</a:t>
            </a:fld>
            <a:endParaRPr lang="es-MX" altLang="es-MX"/>
          </a:p>
        </p:txBody>
      </p:sp>
    </p:spTree>
    <p:extLst>
      <p:ext uri="{BB962C8B-B14F-4D97-AF65-F5344CB8AC3E}">
        <p14:creationId xmlns:p14="http://schemas.microsoft.com/office/powerpoint/2010/main" val="2676496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1 Marcador de imagen de diapositiva"/>
          <p:cNvSpPr>
            <a:spLocks noGrp="1" noRot="1" noChangeAspect="1" noTextEdit="1"/>
          </p:cNvSpPr>
          <p:nvPr>
            <p:ph type="sldImg"/>
          </p:nvPr>
        </p:nvSpPr>
        <p:spPr>
          <a:ln/>
        </p:spPr>
      </p:sp>
      <p:sp>
        <p:nvSpPr>
          <p:cNvPr id="60419"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MX" altLang="es-MX"/>
          </a:p>
        </p:txBody>
      </p:sp>
      <p:sp>
        <p:nvSpPr>
          <p:cNvPr id="60420"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E70DD6A2-591C-4899-A79A-5C91AFB5796D}" type="slidenum">
              <a:rPr lang="es-MX" altLang="es-MX" smtClean="0"/>
              <a:pPr>
                <a:spcBef>
                  <a:spcPct val="0"/>
                </a:spcBef>
              </a:pPr>
              <a:t>11</a:t>
            </a:fld>
            <a:endParaRPr lang="es-MX" altLang="es-MX"/>
          </a:p>
        </p:txBody>
      </p:sp>
    </p:spTree>
    <p:extLst>
      <p:ext uri="{BB962C8B-B14F-4D97-AF65-F5344CB8AC3E}">
        <p14:creationId xmlns:p14="http://schemas.microsoft.com/office/powerpoint/2010/main" val="3929332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endParaRPr lang="es-MX"/>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4" name="3 Marcador de fecha"/>
          <p:cNvSpPr>
            <a:spLocks noGrp="1"/>
          </p:cNvSpPr>
          <p:nvPr>
            <p:ph type="dt" sz="half" idx="10"/>
          </p:nvPr>
        </p:nvSpPr>
        <p:spPr/>
        <p:txBody>
          <a:bodyPr/>
          <a:lstStyle/>
          <a:p>
            <a:fld id="{5E75A0DC-66C6-4CEC-A5EB-F8C97CEC3796}" type="datetimeFigureOut">
              <a:rPr lang="es-MX" smtClean="0"/>
              <a:t>20/04/2023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4231367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5E75A0DC-66C6-4CEC-A5EB-F8C97CEC3796}" type="datetimeFigureOut">
              <a:rPr lang="es-MX" smtClean="0"/>
              <a:t>20/04/2023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1332895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5E75A0DC-66C6-4CEC-A5EB-F8C97CEC3796}" type="datetimeFigureOut">
              <a:rPr lang="es-MX" smtClean="0"/>
              <a:t>20/04/2023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878841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5E75A0DC-66C6-4CEC-A5EB-F8C97CEC3796}" type="datetimeFigureOut">
              <a:rPr lang="es-MX" smtClean="0"/>
              <a:t>20/04/2023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573379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MX"/>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5E75A0DC-66C6-4CEC-A5EB-F8C97CEC3796}" type="datetimeFigureOut">
              <a:rPr lang="es-MX" smtClean="0"/>
              <a:t>20/04/2023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3312786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fecha"/>
          <p:cNvSpPr>
            <a:spLocks noGrp="1"/>
          </p:cNvSpPr>
          <p:nvPr>
            <p:ph type="dt" sz="half" idx="10"/>
          </p:nvPr>
        </p:nvSpPr>
        <p:spPr/>
        <p:txBody>
          <a:bodyPr/>
          <a:lstStyle/>
          <a:p>
            <a:fld id="{5E75A0DC-66C6-4CEC-A5EB-F8C97CEC3796}" type="datetimeFigureOut">
              <a:rPr lang="es-MX" smtClean="0"/>
              <a:t>20/04/2023</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34727605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6 Marcador de fecha"/>
          <p:cNvSpPr>
            <a:spLocks noGrp="1"/>
          </p:cNvSpPr>
          <p:nvPr>
            <p:ph type="dt" sz="half" idx="10"/>
          </p:nvPr>
        </p:nvSpPr>
        <p:spPr/>
        <p:txBody>
          <a:bodyPr/>
          <a:lstStyle/>
          <a:p>
            <a:fld id="{5E75A0DC-66C6-4CEC-A5EB-F8C97CEC3796}" type="datetimeFigureOut">
              <a:rPr lang="es-MX" smtClean="0"/>
              <a:t>20/04/2023</a:t>
            </a:fld>
            <a:endParaRPr lang="es-MX" dirty="0"/>
          </a:p>
        </p:txBody>
      </p:sp>
      <p:sp>
        <p:nvSpPr>
          <p:cNvPr id="8" name="7 Marcador de pie de página"/>
          <p:cNvSpPr>
            <a:spLocks noGrp="1"/>
          </p:cNvSpPr>
          <p:nvPr>
            <p:ph type="ftr" sz="quarter" idx="11"/>
          </p:nvPr>
        </p:nvSpPr>
        <p:spPr/>
        <p:txBody>
          <a:bodyPr/>
          <a:lstStyle/>
          <a:p>
            <a:endParaRPr lang="es-MX" dirty="0"/>
          </a:p>
        </p:txBody>
      </p:sp>
      <p:sp>
        <p:nvSpPr>
          <p:cNvPr id="9" name="8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579156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fecha"/>
          <p:cNvSpPr>
            <a:spLocks noGrp="1"/>
          </p:cNvSpPr>
          <p:nvPr>
            <p:ph type="dt" sz="half" idx="10"/>
          </p:nvPr>
        </p:nvSpPr>
        <p:spPr/>
        <p:txBody>
          <a:bodyPr/>
          <a:lstStyle/>
          <a:p>
            <a:fld id="{5E75A0DC-66C6-4CEC-A5EB-F8C97CEC3796}" type="datetimeFigureOut">
              <a:rPr lang="es-MX" smtClean="0"/>
              <a:t>20/04/2023</a:t>
            </a:fld>
            <a:endParaRPr lang="es-MX" dirty="0"/>
          </a:p>
        </p:txBody>
      </p:sp>
      <p:sp>
        <p:nvSpPr>
          <p:cNvPr id="4" name="3 Marcador de pie de página"/>
          <p:cNvSpPr>
            <a:spLocks noGrp="1"/>
          </p:cNvSpPr>
          <p:nvPr>
            <p:ph type="ftr" sz="quarter" idx="11"/>
          </p:nvPr>
        </p:nvSpPr>
        <p:spPr/>
        <p:txBody>
          <a:bodyPr/>
          <a:lstStyle/>
          <a:p>
            <a:endParaRPr lang="es-MX" dirty="0"/>
          </a:p>
        </p:txBody>
      </p:sp>
      <p:sp>
        <p:nvSpPr>
          <p:cNvPr id="5" name="4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179741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5E75A0DC-66C6-4CEC-A5EB-F8C97CEC3796}" type="datetimeFigureOut">
              <a:rPr lang="es-MX" smtClean="0"/>
              <a:t>20/04/2023</a:t>
            </a:fld>
            <a:endParaRPr lang="es-MX" dirty="0"/>
          </a:p>
        </p:txBody>
      </p:sp>
      <p:sp>
        <p:nvSpPr>
          <p:cNvPr id="3" name="2 Marcador de pie de página"/>
          <p:cNvSpPr>
            <a:spLocks noGrp="1"/>
          </p:cNvSpPr>
          <p:nvPr>
            <p:ph type="ftr" sz="quarter" idx="11"/>
          </p:nvPr>
        </p:nvSpPr>
        <p:spPr/>
        <p:txBody>
          <a:bodyPr/>
          <a:lstStyle/>
          <a:p>
            <a:endParaRPr lang="es-MX" dirty="0"/>
          </a:p>
        </p:txBody>
      </p:sp>
      <p:sp>
        <p:nvSpPr>
          <p:cNvPr id="4" name="3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925150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5E75A0DC-66C6-4CEC-A5EB-F8C97CEC3796}" type="datetimeFigureOut">
              <a:rPr lang="es-MX" smtClean="0"/>
              <a:t>20/04/2023</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244704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dirty="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5E75A0DC-66C6-4CEC-A5EB-F8C97CEC3796}" type="datetimeFigureOut">
              <a:rPr lang="es-MX" smtClean="0"/>
              <a:t>20/04/2023</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595927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75A0DC-66C6-4CEC-A5EB-F8C97CEC3796}" type="datetimeFigureOut">
              <a:rPr lang="es-MX" smtClean="0"/>
              <a:t>20/04/2023</a:t>
            </a:fld>
            <a:endParaRPr lang="es-MX" dirty="0"/>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dirty="0"/>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01769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45840" y="620688"/>
            <a:ext cx="7342584" cy="1470025"/>
          </a:xfrm>
        </p:spPr>
        <p:txBody>
          <a:bodyPr rtlCol="0">
            <a:normAutofit/>
          </a:bodyPr>
          <a:lstStyle/>
          <a:p>
            <a:pPr algn="l" eaLnBrk="1" fontAlgn="auto" hangingPunct="1">
              <a:spcAft>
                <a:spcPts val="0"/>
              </a:spcAft>
              <a:defRPr/>
            </a:pPr>
            <a:r>
              <a:rPr lang="es-MX" sz="3200" dirty="0">
                <a:solidFill>
                  <a:schemeClr val="bg2">
                    <a:lumMod val="50000"/>
                  </a:schemeClr>
                </a:solidFill>
              </a:rPr>
              <a:t>TC 3003B</a:t>
            </a:r>
            <a:br>
              <a:rPr lang="es-MX" sz="3200" dirty="0">
                <a:solidFill>
                  <a:schemeClr val="bg2">
                    <a:lumMod val="50000"/>
                  </a:schemeClr>
                </a:solidFill>
              </a:rPr>
            </a:br>
            <a:r>
              <a:rPr lang="es-MX" sz="3200" dirty="0">
                <a:solidFill>
                  <a:schemeClr val="bg2">
                    <a:lumMod val="50000"/>
                  </a:schemeClr>
                </a:solidFill>
              </a:rPr>
              <a:t>Implementación de redes de área amplia</a:t>
            </a:r>
          </a:p>
        </p:txBody>
      </p:sp>
      <p:sp>
        <p:nvSpPr>
          <p:cNvPr id="3" name="Subtitle 2"/>
          <p:cNvSpPr>
            <a:spLocks noGrp="1"/>
          </p:cNvSpPr>
          <p:nvPr>
            <p:ph type="subTitle" idx="1"/>
          </p:nvPr>
        </p:nvSpPr>
        <p:spPr>
          <a:xfrm>
            <a:off x="1371600" y="2376463"/>
            <a:ext cx="6400800" cy="1249288"/>
          </a:xfrm>
        </p:spPr>
        <p:txBody>
          <a:bodyPr rtlCol="0">
            <a:normAutofit/>
          </a:bodyPr>
          <a:lstStyle/>
          <a:p>
            <a:pPr eaLnBrk="1" fontAlgn="auto" hangingPunct="1">
              <a:spcAft>
                <a:spcPts val="0"/>
              </a:spcAft>
              <a:defRPr/>
            </a:pPr>
            <a:r>
              <a:rPr lang="es-MX" b="1" dirty="0">
                <a:solidFill>
                  <a:schemeClr val="accent4">
                    <a:lumMod val="50000"/>
                  </a:schemeClr>
                </a:solidFill>
              </a:rPr>
              <a:t>Redes de área amplia (WAN)</a:t>
            </a:r>
          </a:p>
          <a:p>
            <a:pPr eaLnBrk="1" fontAlgn="auto" hangingPunct="1">
              <a:spcAft>
                <a:spcPts val="0"/>
              </a:spcAft>
              <a:defRPr/>
            </a:pPr>
            <a:r>
              <a:rPr lang="es-MX" sz="2000" dirty="0">
                <a:solidFill>
                  <a:schemeClr val="accent4">
                    <a:lumMod val="50000"/>
                  </a:schemeClr>
                </a:solidFill>
              </a:rPr>
              <a:t>ITESM Campus Querétaro</a:t>
            </a:r>
          </a:p>
        </p:txBody>
      </p:sp>
      <p:pic>
        <p:nvPicPr>
          <p:cNvPr id="10" name="Imagen 9" descr="Imagen que contiene interior, tabla, juguete, oficina&#10;&#10;Descripción generada automáticamente">
            <a:extLst>
              <a:ext uri="{FF2B5EF4-FFF2-40B4-BE49-F238E27FC236}">
                <a16:creationId xmlns:a16="http://schemas.microsoft.com/office/drawing/2014/main" id="{9B5C98AD-39F9-737B-9D19-EDB5C6CF6F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3501008"/>
            <a:ext cx="4572000" cy="2514600"/>
          </a:xfrm>
          <a:prstGeom prst="rect">
            <a:avLst/>
          </a:prstGeom>
        </p:spPr>
      </p:pic>
    </p:spTree>
    <p:extLst>
      <p:ext uri="{BB962C8B-B14F-4D97-AF65-F5344CB8AC3E}">
        <p14:creationId xmlns:p14="http://schemas.microsoft.com/office/powerpoint/2010/main" val="12935324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s-MX" altLang="es-MX" sz="2400"/>
          </a:p>
        </p:txBody>
      </p:sp>
      <p:sp>
        <p:nvSpPr>
          <p:cNvPr id="5" name="5 CuadroTexto"/>
          <p:cNvSpPr txBox="1">
            <a:spLocks noChangeArrowheads="1"/>
          </p:cNvSpPr>
          <p:nvPr/>
        </p:nvSpPr>
        <p:spPr bwMode="auto">
          <a:xfrm>
            <a:off x="683568" y="1412776"/>
            <a:ext cx="7858125" cy="96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just" eaLnBrk="1" hangingPunct="1">
              <a:lnSpc>
                <a:spcPct val="150000"/>
              </a:lnSpc>
              <a:spcBef>
                <a:spcPct val="0"/>
              </a:spcBef>
              <a:buFontTx/>
              <a:buNone/>
            </a:pPr>
            <a:r>
              <a:rPr lang="es-MX" altLang="es-MX" sz="2000" dirty="0">
                <a:latin typeface="ZapfHumnst BT"/>
              </a:rPr>
              <a:t>En </a:t>
            </a:r>
            <a:r>
              <a:rPr lang="es-MX" altLang="es-MX" sz="2000" b="1" dirty="0">
                <a:latin typeface="ZapfHumnst BT"/>
              </a:rPr>
              <a:t>Europa</a:t>
            </a:r>
            <a:r>
              <a:rPr lang="es-MX" altLang="es-MX" sz="2000" dirty="0">
                <a:latin typeface="ZapfHumnst BT"/>
              </a:rPr>
              <a:t>, existen cinco tipos de líneas dedicadas que se distinguen según sus velocidades:</a:t>
            </a:r>
          </a:p>
        </p:txBody>
      </p:sp>
      <p:sp>
        <p:nvSpPr>
          <p:cNvPr id="6" name="5 CuadroTexto"/>
          <p:cNvSpPr txBox="1">
            <a:spLocks noChangeArrowheads="1"/>
          </p:cNvSpPr>
          <p:nvPr/>
        </p:nvSpPr>
        <p:spPr bwMode="auto">
          <a:xfrm>
            <a:off x="1397943" y="2474814"/>
            <a:ext cx="6072188" cy="293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har char="•"/>
              <a:defRPr sz="3200">
                <a:solidFill>
                  <a:schemeClr val="tx1"/>
                </a:solidFill>
                <a:latin typeface="Times New Roman" pitchFamily="18" charset="0"/>
              </a:defRPr>
            </a:lvl1pPr>
            <a:lvl2pPr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lvl="1" algn="just" eaLnBrk="1" hangingPunct="1">
              <a:lnSpc>
                <a:spcPct val="150000"/>
              </a:lnSpc>
              <a:spcBef>
                <a:spcPct val="0"/>
              </a:spcBef>
              <a:buFont typeface="Arial" pitchFamily="34" charset="0"/>
              <a:buChar char="•"/>
            </a:pPr>
            <a:r>
              <a:rPr lang="es-MX" altLang="es-MX" sz="2000" dirty="0">
                <a:latin typeface="ZapfHumnst BT"/>
              </a:rPr>
              <a:t>  E0 = </a:t>
            </a:r>
            <a:r>
              <a:rPr lang="es-MX" altLang="es-MX" sz="2000" b="1" dirty="0">
                <a:latin typeface="ZapfHumnst BT"/>
              </a:rPr>
              <a:t>64 Kbps</a:t>
            </a:r>
            <a:r>
              <a:rPr lang="es-MX" altLang="es-MX" sz="2000" dirty="0">
                <a:latin typeface="ZapfHumnst BT"/>
              </a:rPr>
              <a:t> </a:t>
            </a:r>
          </a:p>
          <a:p>
            <a:pPr lvl="1" algn="just" eaLnBrk="1" hangingPunct="1">
              <a:lnSpc>
                <a:spcPct val="200000"/>
              </a:lnSpc>
              <a:spcBef>
                <a:spcPct val="0"/>
              </a:spcBef>
              <a:buFont typeface="Arial" pitchFamily="34" charset="0"/>
              <a:buChar char="•"/>
            </a:pPr>
            <a:r>
              <a:rPr lang="es-MX" altLang="es-MX" sz="2000" dirty="0">
                <a:latin typeface="ZapfHumnst BT"/>
              </a:rPr>
              <a:t>  E1 = 32 líneas E0 (</a:t>
            </a:r>
            <a:r>
              <a:rPr lang="es-MX" altLang="es-MX" sz="2000" b="1" dirty="0">
                <a:latin typeface="ZapfHumnst BT"/>
              </a:rPr>
              <a:t>2.048 Mbps</a:t>
            </a:r>
            <a:r>
              <a:rPr lang="es-MX" altLang="es-MX" sz="2000" dirty="0">
                <a:latin typeface="ZapfHumnst BT"/>
              </a:rPr>
              <a:t>) </a:t>
            </a:r>
          </a:p>
          <a:p>
            <a:pPr lvl="1" algn="just" eaLnBrk="1" hangingPunct="1">
              <a:lnSpc>
                <a:spcPct val="200000"/>
              </a:lnSpc>
              <a:spcBef>
                <a:spcPct val="0"/>
              </a:spcBef>
              <a:buFont typeface="Arial" pitchFamily="34" charset="0"/>
              <a:buChar char="•"/>
            </a:pPr>
            <a:r>
              <a:rPr lang="es-MX" altLang="es-MX" sz="2000" dirty="0">
                <a:latin typeface="ZapfHumnst BT"/>
              </a:rPr>
              <a:t>  E2 = 128 líneas E0 (</a:t>
            </a:r>
            <a:r>
              <a:rPr lang="es-MX" altLang="es-MX" sz="2000" b="1" dirty="0">
                <a:latin typeface="ZapfHumnst BT"/>
              </a:rPr>
              <a:t>8.448 Mbps</a:t>
            </a:r>
            <a:r>
              <a:rPr lang="es-MX" altLang="es-MX" sz="2000" dirty="0">
                <a:latin typeface="ZapfHumnst BT"/>
              </a:rPr>
              <a:t>) </a:t>
            </a:r>
          </a:p>
          <a:p>
            <a:pPr lvl="1" algn="just" eaLnBrk="1" hangingPunct="1">
              <a:lnSpc>
                <a:spcPct val="200000"/>
              </a:lnSpc>
              <a:spcBef>
                <a:spcPct val="0"/>
              </a:spcBef>
              <a:buFont typeface="Arial" pitchFamily="34" charset="0"/>
              <a:buChar char="•"/>
            </a:pPr>
            <a:r>
              <a:rPr lang="es-MX" altLang="es-MX" sz="2000" dirty="0">
                <a:latin typeface="ZapfHumnst BT"/>
              </a:rPr>
              <a:t>  E3 = 16 líneas E1 (</a:t>
            </a:r>
            <a:r>
              <a:rPr lang="es-MX" altLang="es-MX" sz="2000" b="1" dirty="0">
                <a:latin typeface="ZapfHumnst BT"/>
              </a:rPr>
              <a:t>34.368 Mbps</a:t>
            </a:r>
            <a:r>
              <a:rPr lang="es-MX" altLang="es-MX" sz="2000" dirty="0">
                <a:latin typeface="ZapfHumnst BT"/>
              </a:rPr>
              <a:t>) </a:t>
            </a:r>
          </a:p>
          <a:p>
            <a:pPr lvl="1" algn="just" eaLnBrk="1" hangingPunct="1">
              <a:lnSpc>
                <a:spcPct val="200000"/>
              </a:lnSpc>
              <a:spcBef>
                <a:spcPct val="0"/>
              </a:spcBef>
              <a:buFont typeface="Arial" pitchFamily="34" charset="0"/>
              <a:buChar char="•"/>
            </a:pPr>
            <a:r>
              <a:rPr lang="es-MX" altLang="es-MX" sz="2000" dirty="0">
                <a:latin typeface="ZapfHumnst BT"/>
              </a:rPr>
              <a:t>  E4 = 64 líneas E1 (</a:t>
            </a:r>
            <a:r>
              <a:rPr lang="es-MX" altLang="es-MX" sz="2000" b="1" dirty="0">
                <a:latin typeface="ZapfHumnst BT"/>
              </a:rPr>
              <a:t>139.264 Mbps</a:t>
            </a:r>
            <a:r>
              <a:rPr lang="es-MX" altLang="es-MX" sz="2000" dirty="0">
                <a:latin typeface="ZapfHumnst BT"/>
              </a:rPr>
              <a:t>) </a:t>
            </a:r>
          </a:p>
        </p:txBody>
      </p:sp>
      <p:sp>
        <p:nvSpPr>
          <p:cNvPr id="2" name="Text Box 6">
            <a:extLst>
              <a:ext uri="{FF2B5EF4-FFF2-40B4-BE49-F238E27FC236}">
                <a16:creationId xmlns:a16="http://schemas.microsoft.com/office/drawing/2014/main" id="{F6922847-901D-77EB-ABF8-C2365EB97461}"/>
              </a:ext>
            </a:extLst>
          </p:cNvPr>
          <p:cNvSpPr txBox="1">
            <a:spLocks noChangeArrowheads="1"/>
          </p:cNvSpPr>
          <p:nvPr/>
        </p:nvSpPr>
        <p:spPr bwMode="auto">
          <a:xfrm>
            <a:off x="711880" y="240229"/>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Líneas arrendadas</a:t>
            </a:r>
          </a:p>
          <a:p>
            <a:pPr algn="ctr"/>
            <a:r>
              <a:rPr lang="es-MX" sz="1800" b="1" dirty="0">
                <a:solidFill>
                  <a:schemeClr val="accent3">
                    <a:lumMod val="75000"/>
                  </a:schemeClr>
                </a:solidFill>
                <a:latin typeface="Dom Casual" charset="0"/>
                <a:ea typeface="+mj-ea"/>
                <a:cs typeface="+mj-cs"/>
              </a:rPr>
              <a:t>(</a:t>
            </a:r>
            <a:r>
              <a:rPr lang="es-MX" sz="1800" b="1" dirty="0" err="1">
                <a:solidFill>
                  <a:schemeClr val="accent3">
                    <a:lumMod val="75000"/>
                  </a:schemeClr>
                </a:solidFill>
                <a:latin typeface="Dom Casual" charset="0"/>
                <a:ea typeface="+mj-ea"/>
                <a:cs typeface="+mj-cs"/>
              </a:rPr>
              <a:t>Leased</a:t>
            </a:r>
            <a:r>
              <a:rPr lang="es-MX" sz="1800" b="1" dirty="0">
                <a:solidFill>
                  <a:schemeClr val="accent3">
                    <a:lumMod val="75000"/>
                  </a:schemeClr>
                </a:solidFill>
                <a:latin typeface="Dom Casual" charset="0"/>
                <a:ea typeface="+mj-ea"/>
                <a:cs typeface="+mj-cs"/>
              </a:rPr>
              <a:t> </a:t>
            </a:r>
            <a:r>
              <a:rPr lang="es-MX" sz="1800" b="1" dirty="0" err="1">
                <a:solidFill>
                  <a:schemeClr val="accent3">
                    <a:lumMod val="75000"/>
                  </a:schemeClr>
                </a:solidFill>
                <a:latin typeface="Dom Casual" charset="0"/>
                <a:ea typeface="+mj-ea"/>
                <a:cs typeface="+mj-cs"/>
              </a:rPr>
              <a:t>lines</a:t>
            </a:r>
            <a:r>
              <a:rPr lang="es-MX" sz="1800" b="1" dirty="0">
                <a:solidFill>
                  <a:schemeClr val="accent3">
                    <a:lumMod val="75000"/>
                  </a:schemeClr>
                </a:solidFill>
                <a:latin typeface="Dom Casual" charset="0"/>
                <a:ea typeface="+mj-ea"/>
                <a:cs typeface="+mj-cs"/>
              </a:rPr>
              <a:t>)</a:t>
            </a:r>
          </a:p>
        </p:txBody>
      </p:sp>
    </p:spTree>
    <p:extLst>
      <p:ext uri="{BB962C8B-B14F-4D97-AF65-F5344CB8AC3E}">
        <p14:creationId xmlns:p14="http://schemas.microsoft.com/office/powerpoint/2010/main" val="33761895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i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s-MX" altLang="es-MX" sz="2400"/>
          </a:p>
        </p:txBody>
      </p:sp>
      <p:sp>
        <p:nvSpPr>
          <p:cNvPr id="6" name="5 CuadroTexto"/>
          <p:cNvSpPr txBox="1">
            <a:spLocks noChangeArrowheads="1"/>
          </p:cNvSpPr>
          <p:nvPr/>
        </p:nvSpPr>
        <p:spPr bwMode="auto">
          <a:xfrm>
            <a:off x="571500" y="1347043"/>
            <a:ext cx="57864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just" eaLnBrk="1" hangingPunct="1">
              <a:lnSpc>
                <a:spcPct val="200000"/>
              </a:lnSpc>
              <a:spcBef>
                <a:spcPct val="0"/>
              </a:spcBef>
              <a:buFontTx/>
              <a:buNone/>
            </a:pPr>
            <a:r>
              <a:rPr lang="es-MX" altLang="es-MX" sz="2000" dirty="0">
                <a:latin typeface="ZapfHumnst BT"/>
              </a:rPr>
              <a:t>En </a:t>
            </a:r>
            <a:r>
              <a:rPr lang="es-MX" altLang="es-MX" sz="2000" b="1" dirty="0">
                <a:latin typeface="ZapfHumnst BT"/>
              </a:rPr>
              <a:t>Estados Unidos</a:t>
            </a:r>
            <a:r>
              <a:rPr lang="es-MX" altLang="es-MX" sz="2000" dirty="0">
                <a:latin typeface="ZapfHumnst BT"/>
              </a:rPr>
              <a:t>, el concepto es el siguiente: </a:t>
            </a:r>
          </a:p>
        </p:txBody>
      </p:sp>
      <p:sp>
        <p:nvSpPr>
          <p:cNvPr id="5" name="4 CuadroTexto"/>
          <p:cNvSpPr txBox="1"/>
          <p:nvPr/>
        </p:nvSpPr>
        <p:spPr>
          <a:xfrm>
            <a:off x="866775" y="2132856"/>
            <a:ext cx="5276850" cy="2468368"/>
          </a:xfrm>
          <a:prstGeom prst="rect">
            <a:avLst/>
          </a:prstGeom>
          <a:noFill/>
        </p:spPr>
        <p:txBody>
          <a:bodyPr>
            <a:spAutoFit/>
          </a:bodyPr>
          <a:lstStyle/>
          <a:p>
            <a:pPr lvl="1" algn="just">
              <a:lnSpc>
                <a:spcPct val="200000"/>
              </a:lnSpc>
              <a:buFont typeface="Arial" pitchFamily="34" charset="0"/>
              <a:buChar char="•"/>
              <a:defRPr/>
            </a:pPr>
            <a:r>
              <a:rPr lang="es-MX" sz="2000" dirty="0">
                <a:latin typeface="ZapfHumnst BT"/>
                <a:cs typeface="+mn-cs"/>
              </a:rPr>
              <a:t>  T1  = </a:t>
            </a:r>
            <a:r>
              <a:rPr lang="es-MX" sz="2000" b="1" dirty="0">
                <a:latin typeface="ZapfHumnst BT"/>
                <a:cs typeface="+mn-cs"/>
              </a:rPr>
              <a:t>1.544 Mbps</a:t>
            </a:r>
          </a:p>
          <a:p>
            <a:pPr lvl="1" algn="just">
              <a:lnSpc>
                <a:spcPct val="200000"/>
              </a:lnSpc>
              <a:buFont typeface="Arial" pitchFamily="34" charset="0"/>
              <a:buChar char="•"/>
              <a:defRPr/>
            </a:pPr>
            <a:r>
              <a:rPr lang="es-MX" sz="2000" dirty="0">
                <a:latin typeface="ZapfHumnst BT"/>
                <a:cs typeface="+mn-cs"/>
              </a:rPr>
              <a:t>  T2 = 4 líneas T1 (</a:t>
            </a:r>
            <a:r>
              <a:rPr lang="es-MX" sz="2000" b="1" dirty="0">
                <a:latin typeface="ZapfHumnst BT"/>
                <a:cs typeface="+mn-cs"/>
              </a:rPr>
              <a:t>6 Mbps</a:t>
            </a:r>
            <a:r>
              <a:rPr lang="es-MX" sz="2000" dirty="0">
                <a:latin typeface="ZapfHumnst BT"/>
                <a:cs typeface="+mn-cs"/>
              </a:rPr>
              <a:t>)</a:t>
            </a:r>
          </a:p>
          <a:p>
            <a:pPr lvl="1" algn="just">
              <a:lnSpc>
                <a:spcPct val="200000"/>
              </a:lnSpc>
              <a:buFont typeface="Arial" pitchFamily="34" charset="0"/>
              <a:buChar char="•"/>
              <a:defRPr/>
            </a:pPr>
            <a:r>
              <a:rPr lang="es-MX" sz="2000" dirty="0">
                <a:latin typeface="ZapfHumnst BT"/>
                <a:cs typeface="+mn-cs"/>
              </a:rPr>
              <a:t>  T3 = 28 líneas T1 (</a:t>
            </a:r>
            <a:r>
              <a:rPr lang="es-MX" sz="2000" b="1" kern="0" dirty="0">
                <a:latin typeface="ZapfHumnst BT"/>
                <a:cs typeface="+mn-cs"/>
              </a:rPr>
              <a:t>44.736 Mbps</a:t>
            </a:r>
            <a:r>
              <a:rPr lang="es-MX" sz="2000" dirty="0">
                <a:latin typeface="ZapfHumnst BT"/>
                <a:cs typeface="+mn-cs"/>
              </a:rPr>
              <a:t>)</a:t>
            </a:r>
          </a:p>
          <a:p>
            <a:pPr lvl="1" algn="just">
              <a:lnSpc>
                <a:spcPct val="200000"/>
              </a:lnSpc>
              <a:buFont typeface="Arial" pitchFamily="34" charset="0"/>
              <a:buChar char="•"/>
              <a:defRPr/>
            </a:pPr>
            <a:r>
              <a:rPr lang="es-MX" sz="2000" dirty="0">
                <a:latin typeface="ZapfHumnst BT"/>
                <a:cs typeface="+mn-cs"/>
              </a:rPr>
              <a:t>  T4 = 168 líneas T1 (</a:t>
            </a:r>
            <a:r>
              <a:rPr lang="es-MX" sz="2000" b="1" dirty="0">
                <a:latin typeface="ZapfHumnst BT"/>
                <a:cs typeface="+mn-cs"/>
              </a:rPr>
              <a:t>275 Mbps</a:t>
            </a:r>
            <a:r>
              <a:rPr lang="es-MX" sz="2000" dirty="0">
                <a:latin typeface="ZapfHumnst BT"/>
                <a:cs typeface="+mn-cs"/>
              </a:rPr>
              <a:t>) </a:t>
            </a:r>
          </a:p>
        </p:txBody>
      </p:sp>
      <p:sp>
        <p:nvSpPr>
          <p:cNvPr id="2" name="Text Box 6">
            <a:extLst>
              <a:ext uri="{FF2B5EF4-FFF2-40B4-BE49-F238E27FC236}">
                <a16:creationId xmlns:a16="http://schemas.microsoft.com/office/drawing/2014/main" id="{35478D95-DB6C-A067-5002-A9F25CFE909B}"/>
              </a:ext>
            </a:extLst>
          </p:cNvPr>
          <p:cNvSpPr txBox="1">
            <a:spLocks noChangeArrowheads="1"/>
          </p:cNvSpPr>
          <p:nvPr/>
        </p:nvSpPr>
        <p:spPr bwMode="auto">
          <a:xfrm>
            <a:off x="711880" y="240229"/>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Líneas arrendadas</a:t>
            </a:r>
          </a:p>
          <a:p>
            <a:pPr algn="ctr"/>
            <a:r>
              <a:rPr lang="es-MX" sz="1800" b="1" dirty="0">
                <a:solidFill>
                  <a:schemeClr val="accent3">
                    <a:lumMod val="75000"/>
                  </a:schemeClr>
                </a:solidFill>
                <a:latin typeface="Dom Casual" charset="0"/>
                <a:ea typeface="+mj-ea"/>
                <a:cs typeface="+mj-cs"/>
              </a:rPr>
              <a:t>(</a:t>
            </a:r>
            <a:r>
              <a:rPr lang="es-MX" sz="1800" b="1" dirty="0" err="1">
                <a:solidFill>
                  <a:schemeClr val="accent3">
                    <a:lumMod val="75000"/>
                  </a:schemeClr>
                </a:solidFill>
                <a:latin typeface="Dom Casual" charset="0"/>
                <a:ea typeface="+mj-ea"/>
                <a:cs typeface="+mj-cs"/>
              </a:rPr>
              <a:t>Leased</a:t>
            </a:r>
            <a:r>
              <a:rPr lang="es-MX" sz="1800" b="1" dirty="0">
                <a:solidFill>
                  <a:schemeClr val="accent3">
                    <a:lumMod val="75000"/>
                  </a:schemeClr>
                </a:solidFill>
                <a:latin typeface="Dom Casual" charset="0"/>
                <a:ea typeface="+mj-ea"/>
                <a:cs typeface="+mj-cs"/>
              </a:rPr>
              <a:t> </a:t>
            </a:r>
            <a:r>
              <a:rPr lang="es-MX" sz="1800" b="1" dirty="0" err="1">
                <a:solidFill>
                  <a:schemeClr val="accent3">
                    <a:lumMod val="75000"/>
                  </a:schemeClr>
                </a:solidFill>
                <a:latin typeface="Dom Casual" charset="0"/>
                <a:ea typeface="+mj-ea"/>
                <a:cs typeface="+mj-cs"/>
              </a:rPr>
              <a:t>lines</a:t>
            </a:r>
            <a:r>
              <a:rPr lang="es-MX" sz="1800" b="1" dirty="0">
                <a:solidFill>
                  <a:schemeClr val="accent3">
                    <a:lumMod val="75000"/>
                  </a:schemeClr>
                </a:solidFill>
                <a:latin typeface="Dom Casual" charset="0"/>
                <a:ea typeface="+mj-ea"/>
                <a:cs typeface="+mj-cs"/>
              </a:rPr>
              <a:t>)</a:t>
            </a:r>
          </a:p>
        </p:txBody>
      </p:sp>
    </p:spTree>
    <p:extLst>
      <p:ext uri="{BB962C8B-B14F-4D97-AF65-F5344CB8AC3E}">
        <p14:creationId xmlns:p14="http://schemas.microsoft.com/office/powerpoint/2010/main" val="24136896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i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467540" y="1164044"/>
            <a:ext cx="8136905" cy="115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dirty="0">
                <a:latin typeface="Arial" pitchFamily="34" charset="0"/>
                <a:cs typeface="Arial" pitchFamily="34" charset="0"/>
              </a:rPr>
              <a:t>Este es un </a:t>
            </a:r>
            <a:r>
              <a:rPr lang="es-ES" b="1" dirty="0">
                <a:solidFill>
                  <a:schemeClr val="accent5">
                    <a:lumMod val="75000"/>
                  </a:schemeClr>
                </a:solidFill>
                <a:latin typeface="Arial" pitchFamily="34" charset="0"/>
                <a:cs typeface="Arial" pitchFamily="34" charset="0"/>
              </a:rPr>
              <a:t>ejemplo de una WAN</a:t>
            </a:r>
            <a:r>
              <a:rPr lang="es-ES" dirty="0">
                <a:latin typeface="Arial" pitchFamily="34" charset="0"/>
                <a:cs typeface="Arial" pitchFamily="34" charset="0"/>
              </a:rPr>
              <a:t>: Esta empresa tiene un </a:t>
            </a:r>
            <a:r>
              <a:rPr lang="es-ES" b="1" dirty="0">
                <a:latin typeface="Arial" pitchFamily="34" charset="0"/>
                <a:cs typeface="Arial" pitchFamily="34" charset="0"/>
              </a:rPr>
              <a:t>centro de datos central </a:t>
            </a:r>
            <a:r>
              <a:rPr lang="es-ES" dirty="0">
                <a:latin typeface="Arial" pitchFamily="34" charset="0"/>
                <a:cs typeface="Arial" pitchFamily="34" charset="0"/>
              </a:rPr>
              <a:t>y algunas </a:t>
            </a:r>
            <a:r>
              <a:rPr lang="es-ES" b="1" dirty="0">
                <a:latin typeface="Arial" pitchFamily="34" charset="0"/>
                <a:cs typeface="Arial" pitchFamily="34" charset="0"/>
              </a:rPr>
              <a:t>oficinas</a:t>
            </a:r>
            <a:r>
              <a:rPr lang="es-ES" dirty="0">
                <a:latin typeface="Arial" pitchFamily="34" charset="0"/>
                <a:cs typeface="Arial" pitchFamily="34" charset="0"/>
              </a:rPr>
              <a:t>.  </a:t>
            </a:r>
            <a:r>
              <a:rPr lang="es-ES" dirty="0">
                <a:solidFill>
                  <a:schemeClr val="tx1">
                    <a:lumMod val="95000"/>
                    <a:lumOff val="5000"/>
                  </a:schemeClr>
                </a:solidFill>
                <a:latin typeface="Arial" pitchFamily="34" charset="0"/>
                <a:cs typeface="Arial" pitchFamily="34" charset="0"/>
              </a:rPr>
              <a:t>Cada </a:t>
            </a:r>
            <a:r>
              <a:rPr lang="es-ES" b="1" dirty="0">
                <a:solidFill>
                  <a:schemeClr val="tx1">
                    <a:lumMod val="95000"/>
                    <a:lumOff val="5000"/>
                  </a:schemeClr>
                </a:solidFill>
                <a:latin typeface="Arial" pitchFamily="34" charset="0"/>
                <a:cs typeface="Arial" pitchFamily="34" charset="0"/>
              </a:rPr>
              <a:t>oficina</a:t>
            </a:r>
            <a:r>
              <a:rPr lang="es-ES" dirty="0">
                <a:solidFill>
                  <a:schemeClr val="tx1">
                    <a:lumMod val="95000"/>
                    <a:lumOff val="5000"/>
                  </a:schemeClr>
                </a:solidFill>
                <a:latin typeface="Arial" pitchFamily="34" charset="0"/>
                <a:cs typeface="Arial" pitchFamily="34" charset="0"/>
              </a:rPr>
              <a:t> está conectada al </a:t>
            </a:r>
            <a:r>
              <a:rPr lang="es-ES" b="1" dirty="0">
                <a:solidFill>
                  <a:schemeClr val="tx1">
                    <a:lumMod val="95000"/>
                    <a:lumOff val="5000"/>
                  </a:schemeClr>
                </a:solidFill>
                <a:latin typeface="Arial" pitchFamily="34" charset="0"/>
                <a:cs typeface="Arial" pitchFamily="34" charset="0"/>
              </a:rPr>
              <a:t>centro de datos </a:t>
            </a:r>
            <a:r>
              <a:rPr lang="es-ES" dirty="0">
                <a:solidFill>
                  <a:schemeClr val="tx1">
                    <a:lumMod val="95000"/>
                    <a:lumOff val="5000"/>
                  </a:schemeClr>
                </a:solidFill>
                <a:latin typeface="Arial" pitchFamily="34" charset="0"/>
                <a:cs typeface="Arial" pitchFamily="34" charset="0"/>
              </a:rPr>
              <a:t>a través de una </a:t>
            </a:r>
            <a:r>
              <a:rPr lang="es-ES" b="1" dirty="0">
                <a:solidFill>
                  <a:schemeClr val="accent6">
                    <a:lumMod val="75000"/>
                  </a:schemeClr>
                </a:solidFill>
                <a:latin typeface="Arial" pitchFamily="34" charset="0"/>
                <a:cs typeface="Arial" pitchFamily="34" charset="0"/>
              </a:rPr>
              <a:t>línea arrendada</a:t>
            </a:r>
            <a:r>
              <a:rPr lang="es-ES" dirty="0">
                <a:solidFill>
                  <a:schemeClr val="tx1">
                    <a:lumMod val="95000"/>
                    <a:lumOff val="5000"/>
                  </a:schemeClr>
                </a:solidFill>
                <a:latin typeface="Arial" pitchFamily="34" charset="0"/>
                <a:cs typeface="Arial" pitchFamily="34" charset="0"/>
              </a:rPr>
              <a:t>, que es una especie de conexión física dedicada entre dos sitios.</a:t>
            </a:r>
            <a:endParaRPr lang="es-MX"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conexión dedicada </a:t>
            </a:r>
          </a:p>
          <a:p>
            <a:pPr algn="ctr"/>
            <a:r>
              <a:rPr lang="es-MX" sz="1800" b="1" dirty="0">
                <a:solidFill>
                  <a:schemeClr val="accent3">
                    <a:lumMod val="75000"/>
                  </a:schemeClr>
                </a:solidFill>
                <a:latin typeface="Dom Casual" charset="0"/>
                <a:ea typeface="+mj-ea"/>
                <a:cs typeface="+mj-cs"/>
              </a:rPr>
              <a:t>(línea arrendada – </a:t>
            </a:r>
            <a:r>
              <a:rPr lang="es-MX" sz="1800" b="1" dirty="0" err="1">
                <a:solidFill>
                  <a:schemeClr val="accent3">
                    <a:lumMod val="75000"/>
                  </a:schemeClr>
                </a:solidFill>
                <a:latin typeface="Dom Casual" charset="0"/>
                <a:ea typeface="+mj-ea"/>
                <a:cs typeface="+mj-cs"/>
              </a:rPr>
              <a:t>Leased</a:t>
            </a:r>
            <a:r>
              <a:rPr lang="es-MX" sz="1800" b="1" dirty="0">
                <a:solidFill>
                  <a:schemeClr val="accent3">
                    <a:lumMod val="75000"/>
                  </a:schemeClr>
                </a:solidFill>
                <a:latin typeface="Dom Casual" charset="0"/>
                <a:ea typeface="+mj-ea"/>
                <a:cs typeface="+mj-cs"/>
              </a:rPr>
              <a:t> line)</a:t>
            </a:r>
          </a:p>
        </p:txBody>
      </p:sp>
      <p:pic>
        <p:nvPicPr>
          <p:cNvPr id="4" name="Imagen 3">
            <a:extLst>
              <a:ext uri="{FF2B5EF4-FFF2-40B4-BE49-F238E27FC236}">
                <a16:creationId xmlns:a16="http://schemas.microsoft.com/office/drawing/2014/main" id="{E4626426-F9D3-F529-A184-579EC61354C8}"/>
              </a:ext>
            </a:extLst>
          </p:cNvPr>
          <p:cNvPicPr>
            <a:picLocks noChangeAspect="1"/>
          </p:cNvPicPr>
          <p:nvPr/>
        </p:nvPicPr>
        <p:blipFill>
          <a:blip r:embed="rId2"/>
          <a:stretch>
            <a:fillRect/>
          </a:stretch>
        </p:blipFill>
        <p:spPr>
          <a:xfrm>
            <a:off x="0" y="2524844"/>
            <a:ext cx="9144000" cy="4359701"/>
          </a:xfrm>
          <a:prstGeom prst="rect">
            <a:avLst/>
          </a:prstGeom>
        </p:spPr>
      </p:pic>
    </p:spTree>
    <p:extLst>
      <p:ext uri="{BB962C8B-B14F-4D97-AF65-F5344CB8AC3E}">
        <p14:creationId xmlns:p14="http://schemas.microsoft.com/office/powerpoint/2010/main" val="32121402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467544" y="1318999"/>
            <a:ext cx="8352928" cy="785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dirty="0">
                <a:solidFill>
                  <a:schemeClr val="tx1">
                    <a:lumMod val="95000"/>
                    <a:lumOff val="5000"/>
                  </a:schemeClr>
                </a:solidFill>
                <a:latin typeface="Arial" pitchFamily="34" charset="0"/>
                <a:cs typeface="Arial" pitchFamily="34" charset="0"/>
              </a:rPr>
              <a:t>Esta no es una conexión compartida, no está conectada a Internet, es una </a:t>
            </a:r>
            <a:r>
              <a:rPr lang="es-ES" b="1" dirty="0">
                <a:solidFill>
                  <a:schemeClr val="tx1">
                    <a:lumMod val="95000"/>
                    <a:lumOff val="5000"/>
                  </a:schemeClr>
                </a:solidFill>
                <a:latin typeface="Arial" pitchFamily="34" charset="0"/>
                <a:cs typeface="Arial" pitchFamily="34" charset="0"/>
              </a:rPr>
              <a:t>conexión privada </a:t>
            </a:r>
            <a:r>
              <a:rPr lang="es-ES" dirty="0">
                <a:solidFill>
                  <a:schemeClr val="tx1">
                    <a:lumMod val="95000"/>
                    <a:lumOff val="5000"/>
                  </a:schemeClr>
                </a:solidFill>
                <a:latin typeface="Arial" pitchFamily="34" charset="0"/>
                <a:cs typeface="Arial" pitchFamily="34" charset="0"/>
              </a:rPr>
              <a:t>que la empresa usa para conectar sus sitios. ¿Conoces está topología?</a:t>
            </a:r>
            <a:endParaRPr lang="es-MX"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conexión dedicada </a:t>
            </a:r>
          </a:p>
          <a:p>
            <a:pPr algn="ctr"/>
            <a:r>
              <a:rPr lang="es-MX" sz="1800" b="1" dirty="0">
                <a:solidFill>
                  <a:schemeClr val="accent3">
                    <a:lumMod val="75000"/>
                  </a:schemeClr>
                </a:solidFill>
                <a:latin typeface="Dom Casual" charset="0"/>
                <a:ea typeface="+mj-ea"/>
                <a:cs typeface="+mj-cs"/>
              </a:rPr>
              <a:t>(línea arrendada – </a:t>
            </a:r>
            <a:r>
              <a:rPr lang="es-MX" sz="1800" b="1" dirty="0" err="1">
                <a:solidFill>
                  <a:schemeClr val="accent3">
                    <a:lumMod val="75000"/>
                  </a:schemeClr>
                </a:solidFill>
                <a:latin typeface="Dom Casual" charset="0"/>
                <a:ea typeface="+mj-ea"/>
                <a:cs typeface="+mj-cs"/>
              </a:rPr>
              <a:t>Leased</a:t>
            </a:r>
            <a:r>
              <a:rPr lang="es-MX" sz="1800" b="1" dirty="0">
                <a:solidFill>
                  <a:schemeClr val="accent3">
                    <a:lumMod val="75000"/>
                  </a:schemeClr>
                </a:solidFill>
                <a:latin typeface="Dom Casual" charset="0"/>
                <a:ea typeface="+mj-ea"/>
                <a:cs typeface="+mj-cs"/>
              </a:rPr>
              <a:t> line)</a:t>
            </a:r>
          </a:p>
        </p:txBody>
      </p:sp>
      <p:pic>
        <p:nvPicPr>
          <p:cNvPr id="4" name="Imagen 3">
            <a:extLst>
              <a:ext uri="{FF2B5EF4-FFF2-40B4-BE49-F238E27FC236}">
                <a16:creationId xmlns:a16="http://schemas.microsoft.com/office/drawing/2014/main" id="{E4626426-F9D3-F529-A184-579EC61354C8}"/>
              </a:ext>
            </a:extLst>
          </p:cNvPr>
          <p:cNvPicPr>
            <a:picLocks noChangeAspect="1"/>
          </p:cNvPicPr>
          <p:nvPr/>
        </p:nvPicPr>
        <p:blipFill>
          <a:blip r:embed="rId2"/>
          <a:stretch>
            <a:fillRect/>
          </a:stretch>
        </p:blipFill>
        <p:spPr>
          <a:xfrm>
            <a:off x="0" y="2489753"/>
            <a:ext cx="9144000" cy="4359701"/>
          </a:xfrm>
          <a:prstGeom prst="rect">
            <a:avLst/>
          </a:prstGeom>
        </p:spPr>
      </p:pic>
    </p:spTree>
    <p:extLst>
      <p:ext uri="{BB962C8B-B14F-4D97-AF65-F5344CB8AC3E}">
        <p14:creationId xmlns:p14="http://schemas.microsoft.com/office/powerpoint/2010/main" val="8619556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87521" y="1181027"/>
            <a:ext cx="8496944" cy="115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dirty="0">
                <a:solidFill>
                  <a:schemeClr val="tx1">
                    <a:lumMod val="95000"/>
                    <a:lumOff val="5000"/>
                  </a:schemeClr>
                </a:solidFill>
                <a:latin typeface="Arial" pitchFamily="34" charset="0"/>
                <a:cs typeface="Arial" pitchFamily="34" charset="0"/>
              </a:rPr>
              <a:t>Cuando hablamos de </a:t>
            </a:r>
            <a:r>
              <a:rPr lang="es-ES" dirty="0" err="1">
                <a:solidFill>
                  <a:schemeClr val="tx1">
                    <a:lumMod val="95000"/>
                    <a:lumOff val="5000"/>
                  </a:schemeClr>
                </a:solidFill>
                <a:latin typeface="Arial" pitchFamily="34" charset="0"/>
                <a:cs typeface="Arial" pitchFamily="34" charset="0"/>
              </a:rPr>
              <a:t>WANs</a:t>
            </a:r>
            <a:r>
              <a:rPr lang="es-ES" dirty="0">
                <a:solidFill>
                  <a:schemeClr val="tx1">
                    <a:lumMod val="95000"/>
                    <a:lumOff val="5000"/>
                  </a:schemeClr>
                </a:solidFill>
                <a:latin typeface="Arial" pitchFamily="34" charset="0"/>
                <a:cs typeface="Arial" pitchFamily="34" charset="0"/>
              </a:rPr>
              <a:t> un término muy común es </a:t>
            </a:r>
            <a:r>
              <a:rPr lang="es-ES" b="1" dirty="0" err="1">
                <a:solidFill>
                  <a:schemeClr val="accent6">
                    <a:lumMod val="75000"/>
                  </a:schemeClr>
                </a:solidFill>
                <a:latin typeface="Arial" pitchFamily="34" charset="0"/>
                <a:cs typeface="Arial" pitchFamily="34" charset="0"/>
              </a:rPr>
              <a:t>hub</a:t>
            </a:r>
            <a:r>
              <a:rPr lang="es-ES" b="1" dirty="0">
                <a:solidFill>
                  <a:schemeClr val="accent6">
                    <a:lumMod val="75000"/>
                  </a:schemeClr>
                </a:solidFill>
                <a:latin typeface="Arial" pitchFamily="34" charset="0"/>
                <a:cs typeface="Arial" pitchFamily="34" charset="0"/>
              </a:rPr>
              <a:t> and </a:t>
            </a:r>
            <a:r>
              <a:rPr lang="es-ES" b="1" dirty="0" err="1">
                <a:solidFill>
                  <a:schemeClr val="accent6">
                    <a:lumMod val="75000"/>
                  </a:schemeClr>
                </a:solidFill>
                <a:latin typeface="Arial" pitchFamily="34" charset="0"/>
                <a:cs typeface="Arial" pitchFamily="34" charset="0"/>
              </a:rPr>
              <a:t>spoke</a:t>
            </a:r>
            <a:r>
              <a:rPr lang="es-ES" dirty="0">
                <a:solidFill>
                  <a:schemeClr val="accent6">
                    <a:lumMod val="75000"/>
                  </a:schemeClr>
                </a:solidFill>
                <a:latin typeface="Arial" pitchFamily="34" charset="0"/>
                <a:cs typeface="Arial" pitchFamily="34" charset="0"/>
              </a:rPr>
              <a:t>.</a:t>
            </a:r>
            <a:endParaRPr lang="es-ES" dirty="0">
              <a:solidFill>
                <a:schemeClr val="tx1">
                  <a:lumMod val="95000"/>
                  <a:lumOff val="5000"/>
                </a:schemeClr>
              </a:solidFill>
              <a:latin typeface="Arial" pitchFamily="34" charset="0"/>
              <a:cs typeface="Arial" pitchFamily="34" charset="0"/>
            </a:endParaRPr>
          </a:p>
          <a:p>
            <a:pPr marL="285750" indent="-285750" algn="just">
              <a:lnSpc>
                <a:spcPct val="150000"/>
              </a:lnSpc>
              <a:buFont typeface="Arial" panose="020B0604020202020204" pitchFamily="34" charset="0"/>
              <a:buChar char="•"/>
            </a:pPr>
            <a:r>
              <a:rPr lang="es-ES" dirty="0">
                <a:solidFill>
                  <a:schemeClr val="tx1">
                    <a:lumMod val="95000"/>
                    <a:lumOff val="5000"/>
                  </a:schemeClr>
                </a:solidFill>
                <a:latin typeface="Arial" pitchFamily="34" charset="0"/>
                <a:cs typeface="Arial" pitchFamily="34" charset="0"/>
              </a:rPr>
              <a:t>El sitio central, el </a:t>
            </a:r>
            <a:r>
              <a:rPr lang="es-ES" b="1" dirty="0">
                <a:solidFill>
                  <a:schemeClr val="tx1">
                    <a:lumMod val="95000"/>
                    <a:lumOff val="5000"/>
                  </a:schemeClr>
                </a:solidFill>
                <a:latin typeface="Arial" pitchFamily="34" charset="0"/>
                <a:cs typeface="Arial" pitchFamily="34" charset="0"/>
              </a:rPr>
              <a:t>centro de datos</a:t>
            </a:r>
            <a:r>
              <a:rPr lang="es-ES" dirty="0">
                <a:solidFill>
                  <a:schemeClr val="tx1">
                    <a:lumMod val="95000"/>
                    <a:lumOff val="5000"/>
                  </a:schemeClr>
                </a:solidFill>
                <a:latin typeface="Arial" pitchFamily="34" charset="0"/>
                <a:cs typeface="Arial" pitchFamily="34" charset="0"/>
              </a:rPr>
              <a:t>, se denomina </a:t>
            </a:r>
            <a:r>
              <a:rPr lang="es-ES" b="1" dirty="0" err="1">
                <a:solidFill>
                  <a:schemeClr val="accent6">
                    <a:lumMod val="75000"/>
                  </a:schemeClr>
                </a:solidFill>
                <a:latin typeface="Arial" pitchFamily="34" charset="0"/>
                <a:cs typeface="Arial" pitchFamily="34" charset="0"/>
              </a:rPr>
              <a:t>hub</a:t>
            </a:r>
            <a:r>
              <a:rPr lang="es-ES" dirty="0">
                <a:solidFill>
                  <a:schemeClr val="tx1">
                    <a:lumMod val="95000"/>
                    <a:lumOff val="5000"/>
                  </a:schemeClr>
                </a:solidFill>
                <a:latin typeface="Arial" pitchFamily="34" charset="0"/>
                <a:cs typeface="Arial" pitchFamily="34" charset="0"/>
              </a:rPr>
              <a:t>, y los </a:t>
            </a:r>
            <a:r>
              <a:rPr lang="es-ES" b="1" dirty="0">
                <a:solidFill>
                  <a:schemeClr val="tx1">
                    <a:lumMod val="95000"/>
                    <a:lumOff val="5000"/>
                  </a:schemeClr>
                </a:solidFill>
                <a:latin typeface="Arial" pitchFamily="34" charset="0"/>
                <a:cs typeface="Arial" pitchFamily="34" charset="0"/>
              </a:rPr>
              <a:t>sitios de oficina </a:t>
            </a:r>
            <a:r>
              <a:rPr lang="es-ES" dirty="0">
                <a:solidFill>
                  <a:schemeClr val="tx1">
                    <a:lumMod val="95000"/>
                    <a:lumOff val="5000"/>
                  </a:schemeClr>
                </a:solidFill>
                <a:latin typeface="Arial" pitchFamily="34" charset="0"/>
                <a:cs typeface="Arial" pitchFamily="34" charset="0"/>
              </a:rPr>
              <a:t>que se conectan al </a:t>
            </a:r>
            <a:r>
              <a:rPr lang="es-ES" b="1" dirty="0" err="1">
                <a:solidFill>
                  <a:schemeClr val="accent6">
                    <a:lumMod val="75000"/>
                  </a:schemeClr>
                </a:solidFill>
                <a:latin typeface="Arial" pitchFamily="34" charset="0"/>
                <a:cs typeface="Arial" pitchFamily="34" charset="0"/>
              </a:rPr>
              <a:t>hub</a:t>
            </a:r>
            <a:r>
              <a:rPr lang="es-ES" dirty="0">
                <a:solidFill>
                  <a:schemeClr val="tx1">
                    <a:lumMod val="95000"/>
                    <a:lumOff val="5000"/>
                  </a:schemeClr>
                </a:solidFill>
                <a:latin typeface="Arial" pitchFamily="34" charset="0"/>
                <a:cs typeface="Arial" pitchFamily="34" charset="0"/>
              </a:rPr>
              <a:t> se denominan </a:t>
            </a:r>
            <a:r>
              <a:rPr lang="es-ES" b="1" dirty="0" err="1">
                <a:solidFill>
                  <a:schemeClr val="accent6">
                    <a:lumMod val="75000"/>
                  </a:schemeClr>
                </a:solidFill>
                <a:latin typeface="Arial" pitchFamily="34" charset="0"/>
                <a:cs typeface="Arial" pitchFamily="34" charset="0"/>
              </a:rPr>
              <a:t>spokes</a:t>
            </a:r>
            <a:r>
              <a:rPr lang="es-ES" dirty="0">
                <a:solidFill>
                  <a:schemeClr val="tx1">
                    <a:lumMod val="95000"/>
                    <a:lumOff val="5000"/>
                  </a:schemeClr>
                </a:solidFill>
                <a:latin typeface="Arial" pitchFamily="34" charset="0"/>
                <a:cs typeface="Arial" pitchFamily="34" charset="0"/>
              </a:rPr>
              <a:t>.</a:t>
            </a:r>
            <a:endParaRPr lang="es-MX"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conexión dedicada </a:t>
            </a:r>
          </a:p>
          <a:p>
            <a:pPr algn="ctr"/>
            <a:r>
              <a:rPr lang="es-MX" sz="1800" b="1" dirty="0">
                <a:solidFill>
                  <a:schemeClr val="accent3">
                    <a:lumMod val="75000"/>
                  </a:schemeClr>
                </a:solidFill>
                <a:latin typeface="Dom Casual" charset="0"/>
                <a:ea typeface="+mj-ea"/>
                <a:cs typeface="+mj-cs"/>
              </a:rPr>
              <a:t>(línea arrendada – </a:t>
            </a:r>
            <a:r>
              <a:rPr lang="es-MX" sz="1800" b="1" dirty="0" err="1">
                <a:solidFill>
                  <a:schemeClr val="accent3">
                    <a:lumMod val="75000"/>
                  </a:schemeClr>
                </a:solidFill>
                <a:latin typeface="Dom Casual" charset="0"/>
                <a:ea typeface="+mj-ea"/>
                <a:cs typeface="+mj-cs"/>
              </a:rPr>
              <a:t>Leased</a:t>
            </a:r>
            <a:r>
              <a:rPr lang="es-MX" sz="1800" b="1" dirty="0">
                <a:solidFill>
                  <a:schemeClr val="accent3">
                    <a:lumMod val="75000"/>
                  </a:schemeClr>
                </a:solidFill>
                <a:latin typeface="Dom Casual" charset="0"/>
                <a:ea typeface="+mj-ea"/>
                <a:cs typeface="+mj-cs"/>
              </a:rPr>
              <a:t> line)</a:t>
            </a:r>
          </a:p>
        </p:txBody>
      </p:sp>
      <p:pic>
        <p:nvPicPr>
          <p:cNvPr id="3" name="Imagen 2">
            <a:extLst>
              <a:ext uri="{FF2B5EF4-FFF2-40B4-BE49-F238E27FC236}">
                <a16:creationId xmlns:a16="http://schemas.microsoft.com/office/drawing/2014/main" id="{10F29C1D-B777-6D58-97DF-AFB30CA1E24B}"/>
              </a:ext>
            </a:extLst>
          </p:cNvPr>
          <p:cNvPicPr>
            <a:picLocks noChangeAspect="1"/>
          </p:cNvPicPr>
          <p:nvPr/>
        </p:nvPicPr>
        <p:blipFill>
          <a:blip r:embed="rId2"/>
          <a:stretch>
            <a:fillRect/>
          </a:stretch>
        </p:blipFill>
        <p:spPr>
          <a:xfrm>
            <a:off x="0" y="2558955"/>
            <a:ext cx="9144000" cy="4299045"/>
          </a:xfrm>
          <a:prstGeom prst="rect">
            <a:avLst/>
          </a:prstGeom>
        </p:spPr>
      </p:pic>
    </p:spTree>
    <p:extLst>
      <p:ext uri="{BB962C8B-B14F-4D97-AF65-F5344CB8AC3E}">
        <p14:creationId xmlns:p14="http://schemas.microsoft.com/office/powerpoint/2010/main" val="26521147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323528" y="1196752"/>
            <a:ext cx="8352928" cy="1287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solidFill>
                  <a:schemeClr val="tx1">
                    <a:lumMod val="95000"/>
                    <a:lumOff val="5000"/>
                  </a:schemeClr>
                </a:solidFill>
                <a:latin typeface="Arial" pitchFamily="34" charset="0"/>
                <a:cs typeface="Arial" pitchFamily="34" charset="0"/>
              </a:rPr>
              <a:t>Una de las mayores ventajas de la topología</a:t>
            </a:r>
            <a:r>
              <a:rPr lang="es-ES" sz="1800" b="1" dirty="0">
                <a:solidFill>
                  <a:schemeClr val="accent6">
                    <a:lumMod val="75000"/>
                  </a:schemeClr>
                </a:solidFill>
                <a:latin typeface="Arial" pitchFamily="34" charset="0"/>
                <a:cs typeface="Arial" pitchFamily="34" charset="0"/>
              </a:rPr>
              <a:t> </a:t>
            </a:r>
            <a:r>
              <a:rPr lang="es-ES" sz="1800" b="1" dirty="0" err="1">
                <a:solidFill>
                  <a:schemeClr val="accent6">
                    <a:lumMod val="75000"/>
                  </a:schemeClr>
                </a:solidFill>
                <a:latin typeface="Arial" pitchFamily="34" charset="0"/>
                <a:cs typeface="Arial" pitchFamily="34" charset="0"/>
              </a:rPr>
              <a:t>hub</a:t>
            </a:r>
            <a:r>
              <a:rPr lang="es-ES" sz="1800" b="1" dirty="0">
                <a:solidFill>
                  <a:schemeClr val="accent6">
                    <a:lumMod val="75000"/>
                  </a:schemeClr>
                </a:solidFill>
                <a:latin typeface="Arial" pitchFamily="34" charset="0"/>
                <a:cs typeface="Arial" pitchFamily="34" charset="0"/>
              </a:rPr>
              <a:t>-and-</a:t>
            </a:r>
            <a:r>
              <a:rPr lang="es-ES" sz="1800" b="1" dirty="0" err="1">
                <a:solidFill>
                  <a:schemeClr val="accent6">
                    <a:lumMod val="75000"/>
                  </a:schemeClr>
                </a:solidFill>
                <a:latin typeface="Arial" pitchFamily="34" charset="0"/>
                <a:cs typeface="Arial" pitchFamily="34" charset="0"/>
              </a:rPr>
              <a:t>sopoke</a:t>
            </a:r>
            <a:r>
              <a:rPr lang="es-ES" sz="1800" dirty="0">
                <a:solidFill>
                  <a:schemeClr val="tx1">
                    <a:lumMod val="95000"/>
                    <a:lumOff val="5000"/>
                  </a:schemeClr>
                </a:solidFill>
                <a:latin typeface="Arial" pitchFamily="34" charset="0"/>
                <a:cs typeface="Arial" pitchFamily="34" charset="0"/>
              </a:rPr>
              <a:t>, es que es más fácil </a:t>
            </a:r>
            <a:r>
              <a:rPr lang="es-ES" sz="1800" b="1" dirty="0">
                <a:solidFill>
                  <a:schemeClr val="tx1">
                    <a:lumMod val="95000"/>
                    <a:lumOff val="5000"/>
                  </a:schemeClr>
                </a:solidFill>
                <a:latin typeface="Arial" pitchFamily="34" charset="0"/>
                <a:cs typeface="Arial" pitchFamily="34" charset="0"/>
              </a:rPr>
              <a:t>controlar centralizadamente el tráfico </a:t>
            </a:r>
            <a:r>
              <a:rPr lang="es-ES" sz="1800" dirty="0">
                <a:solidFill>
                  <a:schemeClr val="tx1">
                    <a:lumMod val="95000"/>
                    <a:lumOff val="5000"/>
                  </a:schemeClr>
                </a:solidFill>
                <a:latin typeface="Arial" pitchFamily="34" charset="0"/>
                <a:cs typeface="Arial" pitchFamily="34" charset="0"/>
              </a:rPr>
              <a:t>que está permitido y el que no está permitido. </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conexión dedicada </a:t>
            </a:r>
          </a:p>
          <a:p>
            <a:pPr algn="ctr"/>
            <a:r>
              <a:rPr lang="es-MX" sz="1800" b="1" dirty="0">
                <a:solidFill>
                  <a:schemeClr val="accent3">
                    <a:lumMod val="75000"/>
                  </a:schemeClr>
                </a:solidFill>
                <a:latin typeface="Dom Casual" charset="0"/>
                <a:ea typeface="+mj-ea"/>
                <a:cs typeface="+mj-cs"/>
              </a:rPr>
              <a:t>(línea arrendada – </a:t>
            </a:r>
            <a:r>
              <a:rPr lang="es-MX" sz="1800" b="1" dirty="0" err="1">
                <a:solidFill>
                  <a:schemeClr val="accent3">
                    <a:lumMod val="75000"/>
                  </a:schemeClr>
                </a:solidFill>
                <a:latin typeface="Dom Casual" charset="0"/>
                <a:ea typeface="+mj-ea"/>
                <a:cs typeface="+mj-cs"/>
              </a:rPr>
              <a:t>Leased</a:t>
            </a:r>
            <a:r>
              <a:rPr lang="es-MX" sz="1800" b="1" dirty="0">
                <a:solidFill>
                  <a:schemeClr val="accent3">
                    <a:lumMod val="75000"/>
                  </a:schemeClr>
                </a:solidFill>
                <a:latin typeface="Dom Casual" charset="0"/>
                <a:ea typeface="+mj-ea"/>
                <a:cs typeface="+mj-cs"/>
              </a:rPr>
              <a:t> line)</a:t>
            </a:r>
          </a:p>
        </p:txBody>
      </p:sp>
      <p:pic>
        <p:nvPicPr>
          <p:cNvPr id="3" name="Imagen 2">
            <a:extLst>
              <a:ext uri="{FF2B5EF4-FFF2-40B4-BE49-F238E27FC236}">
                <a16:creationId xmlns:a16="http://schemas.microsoft.com/office/drawing/2014/main" id="{10F29C1D-B777-6D58-97DF-AFB30CA1E24B}"/>
              </a:ext>
            </a:extLst>
          </p:cNvPr>
          <p:cNvPicPr>
            <a:picLocks noChangeAspect="1"/>
          </p:cNvPicPr>
          <p:nvPr/>
        </p:nvPicPr>
        <p:blipFill>
          <a:blip r:embed="rId2"/>
          <a:stretch>
            <a:fillRect/>
          </a:stretch>
        </p:blipFill>
        <p:spPr>
          <a:xfrm>
            <a:off x="0" y="2546636"/>
            <a:ext cx="9144000" cy="4299045"/>
          </a:xfrm>
          <a:prstGeom prst="rect">
            <a:avLst/>
          </a:prstGeom>
        </p:spPr>
      </p:pic>
    </p:spTree>
    <p:extLst>
      <p:ext uri="{BB962C8B-B14F-4D97-AF65-F5344CB8AC3E}">
        <p14:creationId xmlns:p14="http://schemas.microsoft.com/office/powerpoint/2010/main" val="5612598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440669" y="1322420"/>
            <a:ext cx="8262661" cy="87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solidFill>
                  <a:schemeClr val="tx1">
                    <a:lumMod val="95000"/>
                    <a:lumOff val="5000"/>
                  </a:schemeClr>
                </a:solidFill>
                <a:latin typeface="Arial" pitchFamily="34" charset="0"/>
                <a:cs typeface="Arial" pitchFamily="34" charset="0"/>
              </a:rPr>
              <a:t>Este diagrama no es exactamente una representación precisa de las </a:t>
            </a:r>
            <a:r>
              <a:rPr lang="es-ES" sz="1800" b="1" dirty="0">
                <a:solidFill>
                  <a:schemeClr val="accent6">
                    <a:lumMod val="75000"/>
                  </a:schemeClr>
                </a:solidFill>
                <a:latin typeface="Arial" pitchFamily="34" charset="0"/>
                <a:cs typeface="Arial" pitchFamily="34" charset="0"/>
              </a:rPr>
              <a:t>líneas arrendadas</a:t>
            </a:r>
            <a:r>
              <a:rPr lang="es-ES" sz="1800" dirty="0">
                <a:solidFill>
                  <a:schemeClr val="tx1">
                    <a:lumMod val="95000"/>
                    <a:lumOff val="5000"/>
                  </a:schemeClr>
                </a:solidFill>
                <a:latin typeface="Arial" pitchFamily="34" charset="0"/>
                <a:cs typeface="Arial" pitchFamily="34" charset="0"/>
              </a:rPr>
              <a:t>. </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802480" y="278396"/>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conexión dedicada </a:t>
            </a:r>
          </a:p>
          <a:p>
            <a:pPr algn="ctr"/>
            <a:r>
              <a:rPr lang="es-MX" sz="1800" b="1" dirty="0">
                <a:solidFill>
                  <a:schemeClr val="accent3">
                    <a:lumMod val="75000"/>
                  </a:schemeClr>
                </a:solidFill>
                <a:latin typeface="Dom Casual" charset="0"/>
                <a:ea typeface="+mj-ea"/>
                <a:cs typeface="+mj-cs"/>
              </a:rPr>
              <a:t>(línea arrendada – </a:t>
            </a:r>
            <a:r>
              <a:rPr lang="es-MX" sz="1800" b="1" dirty="0" err="1">
                <a:solidFill>
                  <a:schemeClr val="accent3">
                    <a:lumMod val="75000"/>
                  </a:schemeClr>
                </a:solidFill>
                <a:latin typeface="Dom Casual" charset="0"/>
                <a:ea typeface="+mj-ea"/>
                <a:cs typeface="+mj-cs"/>
              </a:rPr>
              <a:t>Leased</a:t>
            </a:r>
            <a:r>
              <a:rPr lang="es-MX" sz="1800" b="1" dirty="0">
                <a:solidFill>
                  <a:schemeClr val="accent3">
                    <a:lumMod val="75000"/>
                  </a:schemeClr>
                </a:solidFill>
                <a:latin typeface="Dom Casual" charset="0"/>
                <a:ea typeface="+mj-ea"/>
                <a:cs typeface="+mj-cs"/>
              </a:rPr>
              <a:t> line)</a:t>
            </a:r>
          </a:p>
        </p:txBody>
      </p:sp>
      <p:pic>
        <p:nvPicPr>
          <p:cNvPr id="3" name="Imagen 2">
            <a:extLst>
              <a:ext uri="{FF2B5EF4-FFF2-40B4-BE49-F238E27FC236}">
                <a16:creationId xmlns:a16="http://schemas.microsoft.com/office/drawing/2014/main" id="{10F29C1D-B777-6D58-97DF-AFB30CA1E24B}"/>
              </a:ext>
            </a:extLst>
          </p:cNvPr>
          <p:cNvPicPr>
            <a:picLocks noChangeAspect="1"/>
          </p:cNvPicPr>
          <p:nvPr/>
        </p:nvPicPr>
        <p:blipFill>
          <a:blip r:embed="rId2"/>
          <a:stretch>
            <a:fillRect/>
          </a:stretch>
        </p:blipFill>
        <p:spPr>
          <a:xfrm>
            <a:off x="5450" y="2558955"/>
            <a:ext cx="9144000" cy="4299045"/>
          </a:xfrm>
          <a:prstGeom prst="rect">
            <a:avLst/>
          </a:prstGeom>
        </p:spPr>
      </p:pic>
    </p:spTree>
    <p:extLst>
      <p:ext uri="{BB962C8B-B14F-4D97-AF65-F5344CB8AC3E}">
        <p14:creationId xmlns:p14="http://schemas.microsoft.com/office/powerpoint/2010/main" val="301242021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467544" y="1149742"/>
            <a:ext cx="8208912" cy="115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dirty="0">
                <a:solidFill>
                  <a:schemeClr val="tx1">
                    <a:lumMod val="95000"/>
                    <a:lumOff val="5000"/>
                  </a:schemeClr>
                </a:solidFill>
                <a:latin typeface="Arial" pitchFamily="34" charset="0"/>
                <a:cs typeface="Arial" pitchFamily="34" charset="0"/>
              </a:rPr>
              <a:t>Esta es una mejor representación de lo que realmente está pasando. En lugar de un solo cable físico que conecta directamente cada </a:t>
            </a:r>
            <a:r>
              <a:rPr lang="es-ES" b="1" dirty="0">
                <a:solidFill>
                  <a:schemeClr val="tx1">
                    <a:lumMod val="95000"/>
                    <a:lumOff val="5000"/>
                  </a:schemeClr>
                </a:solidFill>
                <a:latin typeface="Arial" pitchFamily="34" charset="0"/>
                <a:cs typeface="Arial" pitchFamily="34" charset="0"/>
              </a:rPr>
              <a:t>sitio </a:t>
            </a:r>
            <a:r>
              <a:rPr lang="es-ES" dirty="0">
                <a:solidFill>
                  <a:schemeClr val="tx1">
                    <a:lumMod val="95000"/>
                    <a:lumOff val="5000"/>
                  </a:schemeClr>
                </a:solidFill>
                <a:latin typeface="Arial" pitchFamily="34" charset="0"/>
                <a:cs typeface="Arial" pitchFamily="34" charset="0"/>
              </a:rPr>
              <a:t>al </a:t>
            </a:r>
            <a:r>
              <a:rPr lang="es-ES" b="1" dirty="0">
                <a:solidFill>
                  <a:schemeClr val="tx1">
                    <a:lumMod val="95000"/>
                    <a:lumOff val="5000"/>
                  </a:schemeClr>
                </a:solidFill>
                <a:latin typeface="Arial" pitchFamily="34" charset="0"/>
                <a:cs typeface="Arial" pitchFamily="34" charset="0"/>
              </a:rPr>
              <a:t>centro de datos</a:t>
            </a:r>
            <a:r>
              <a:rPr lang="es-ES" dirty="0">
                <a:solidFill>
                  <a:schemeClr val="tx1">
                    <a:lumMod val="95000"/>
                    <a:lumOff val="5000"/>
                  </a:schemeClr>
                </a:solidFill>
                <a:latin typeface="Arial" pitchFamily="34" charset="0"/>
                <a:cs typeface="Arial" pitchFamily="34" charset="0"/>
              </a:rPr>
              <a:t>, cada </a:t>
            </a:r>
            <a:r>
              <a:rPr lang="es-ES" b="1" dirty="0">
                <a:solidFill>
                  <a:schemeClr val="accent6">
                    <a:lumMod val="75000"/>
                  </a:schemeClr>
                </a:solidFill>
                <a:latin typeface="Arial" pitchFamily="34" charset="0"/>
                <a:cs typeface="Arial" pitchFamily="34" charset="0"/>
              </a:rPr>
              <a:t>sitio</a:t>
            </a:r>
            <a:r>
              <a:rPr lang="es-ES" dirty="0">
                <a:solidFill>
                  <a:schemeClr val="tx1">
                    <a:lumMod val="95000"/>
                    <a:lumOff val="5000"/>
                  </a:schemeClr>
                </a:solidFill>
                <a:latin typeface="Arial" pitchFamily="34" charset="0"/>
                <a:cs typeface="Arial" pitchFamily="34" charset="0"/>
              </a:rPr>
              <a:t> se conecta a un </a:t>
            </a:r>
            <a:r>
              <a:rPr lang="es-ES" b="1" dirty="0">
                <a:solidFill>
                  <a:schemeClr val="accent6">
                    <a:lumMod val="75000"/>
                  </a:schemeClr>
                </a:solidFill>
                <a:latin typeface="Arial" pitchFamily="34" charset="0"/>
                <a:cs typeface="Arial" pitchFamily="34" charset="0"/>
              </a:rPr>
              <a:t>proveedor de servicios</a:t>
            </a:r>
            <a:r>
              <a:rPr lang="es-ES" dirty="0">
                <a:solidFill>
                  <a:schemeClr val="tx1">
                    <a:lumMod val="95000"/>
                    <a:lumOff val="5000"/>
                  </a:schemeClr>
                </a:solidFill>
                <a:latin typeface="Arial" pitchFamily="34" charset="0"/>
                <a:cs typeface="Arial" pitchFamily="34" charset="0"/>
              </a:rPr>
              <a:t>, que conecta los sitios entre sí. </a:t>
            </a:r>
            <a:endParaRPr lang="es-MX"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conexión dedicada </a:t>
            </a:r>
          </a:p>
          <a:p>
            <a:pPr algn="ctr"/>
            <a:r>
              <a:rPr lang="es-MX" sz="1800" b="1" dirty="0">
                <a:solidFill>
                  <a:schemeClr val="accent3">
                    <a:lumMod val="75000"/>
                  </a:schemeClr>
                </a:solidFill>
                <a:latin typeface="Dom Casual" charset="0"/>
                <a:ea typeface="+mj-ea"/>
                <a:cs typeface="+mj-cs"/>
              </a:rPr>
              <a:t>(línea arrendada – </a:t>
            </a:r>
            <a:r>
              <a:rPr lang="es-MX" sz="1800" b="1" dirty="0" err="1">
                <a:solidFill>
                  <a:schemeClr val="accent3">
                    <a:lumMod val="75000"/>
                  </a:schemeClr>
                </a:solidFill>
                <a:latin typeface="Dom Casual" charset="0"/>
                <a:ea typeface="+mj-ea"/>
                <a:cs typeface="+mj-cs"/>
              </a:rPr>
              <a:t>Leased</a:t>
            </a:r>
            <a:r>
              <a:rPr lang="es-MX" sz="1800" b="1" dirty="0">
                <a:solidFill>
                  <a:schemeClr val="accent3">
                    <a:lumMod val="75000"/>
                  </a:schemeClr>
                </a:solidFill>
                <a:latin typeface="Dom Casual" charset="0"/>
                <a:ea typeface="+mj-ea"/>
                <a:cs typeface="+mj-cs"/>
              </a:rPr>
              <a:t> line)</a:t>
            </a:r>
          </a:p>
        </p:txBody>
      </p:sp>
      <p:pic>
        <p:nvPicPr>
          <p:cNvPr id="6" name="Imagen 5">
            <a:extLst>
              <a:ext uri="{FF2B5EF4-FFF2-40B4-BE49-F238E27FC236}">
                <a16:creationId xmlns:a16="http://schemas.microsoft.com/office/drawing/2014/main" id="{64F8B362-39FA-5136-E6D4-40A7C0D0D589}"/>
              </a:ext>
            </a:extLst>
          </p:cNvPr>
          <p:cNvPicPr>
            <a:picLocks noChangeAspect="1"/>
          </p:cNvPicPr>
          <p:nvPr/>
        </p:nvPicPr>
        <p:blipFill>
          <a:blip r:embed="rId2"/>
          <a:stretch>
            <a:fillRect/>
          </a:stretch>
        </p:blipFill>
        <p:spPr>
          <a:xfrm>
            <a:off x="0" y="2507031"/>
            <a:ext cx="9144000" cy="4351388"/>
          </a:xfrm>
          <a:prstGeom prst="rect">
            <a:avLst/>
          </a:prstGeom>
        </p:spPr>
      </p:pic>
    </p:spTree>
    <p:extLst>
      <p:ext uri="{BB962C8B-B14F-4D97-AF65-F5344CB8AC3E}">
        <p14:creationId xmlns:p14="http://schemas.microsoft.com/office/powerpoint/2010/main" val="137491289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359531" y="1168989"/>
            <a:ext cx="8424937" cy="1524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dirty="0">
                <a:solidFill>
                  <a:schemeClr val="tx1">
                    <a:lumMod val="95000"/>
                    <a:lumOff val="5000"/>
                  </a:schemeClr>
                </a:solidFill>
                <a:latin typeface="Arial" pitchFamily="34" charset="0"/>
                <a:cs typeface="Arial" pitchFamily="34" charset="0"/>
              </a:rPr>
              <a:t>Estas conexiones usan </a:t>
            </a:r>
            <a:r>
              <a:rPr lang="es-ES" b="1" dirty="0">
                <a:solidFill>
                  <a:schemeClr val="accent6">
                    <a:lumMod val="75000"/>
                  </a:schemeClr>
                </a:solidFill>
                <a:latin typeface="Arial" pitchFamily="34" charset="0"/>
                <a:cs typeface="Arial" pitchFamily="34" charset="0"/>
              </a:rPr>
              <a:t>cables seriales</a:t>
            </a:r>
            <a:r>
              <a:rPr lang="es-ES" dirty="0">
                <a:solidFill>
                  <a:schemeClr val="tx1">
                    <a:lumMod val="95000"/>
                    <a:lumOff val="5000"/>
                  </a:schemeClr>
                </a:solidFill>
                <a:latin typeface="Arial" pitchFamily="34" charset="0"/>
                <a:cs typeface="Arial" pitchFamily="34" charset="0"/>
              </a:rPr>
              <a:t>. Sin embargo, en estos días las conexiones WAN a través de </a:t>
            </a:r>
            <a:r>
              <a:rPr lang="es-ES" b="1" dirty="0">
                <a:solidFill>
                  <a:schemeClr val="accent6">
                    <a:lumMod val="75000"/>
                  </a:schemeClr>
                </a:solidFill>
                <a:latin typeface="Arial" pitchFamily="34" charset="0"/>
                <a:cs typeface="Arial" pitchFamily="34" charset="0"/>
              </a:rPr>
              <a:t>Ethernet</a:t>
            </a:r>
            <a:r>
              <a:rPr lang="es-ES" dirty="0">
                <a:solidFill>
                  <a:schemeClr val="tx1">
                    <a:lumMod val="95000"/>
                    <a:lumOff val="5000"/>
                  </a:schemeClr>
                </a:solidFill>
                <a:latin typeface="Arial" pitchFamily="34" charset="0"/>
                <a:cs typeface="Arial" pitchFamily="34" charset="0"/>
              </a:rPr>
              <a:t> son cada vez más comunes. Las conexiones de </a:t>
            </a:r>
            <a:r>
              <a:rPr lang="es-ES" b="1" dirty="0">
                <a:solidFill>
                  <a:schemeClr val="accent6">
                    <a:lumMod val="75000"/>
                  </a:schemeClr>
                </a:solidFill>
                <a:latin typeface="Arial" pitchFamily="34" charset="0"/>
                <a:cs typeface="Arial" pitchFamily="34" charset="0"/>
              </a:rPr>
              <a:t>fibra óptica </a:t>
            </a:r>
            <a:r>
              <a:rPr lang="es-ES" dirty="0">
                <a:solidFill>
                  <a:schemeClr val="tx1">
                    <a:lumMod val="95000"/>
                    <a:lumOff val="5000"/>
                  </a:schemeClr>
                </a:solidFill>
                <a:latin typeface="Arial" pitchFamily="34" charset="0"/>
                <a:cs typeface="Arial" pitchFamily="34" charset="0"/>
              </a:rPr>
              <a:t>permiten cables mucho más largos, por lo tanto, en la actualidad, las WAN que utilizan cables de fibra óptica Ethernet son bastante comunes.</a:t>
            </a:r>
            <a:endParaRPr lang="es-MX" dirty="0">
              <a:solidFill>
                <a:schemeClr val="accent6">
                  <a:lumMod val="75000"/>
                </a:schemeClr>
              </a:solidFill>
              <a:latin typeface="Arial" pitchFamily="34" charset="0"/>
              <a:cs typeface="Arial" pitchFamily="34" charset="0"/>
            </a:endParaRPr>
          </a:p>
        </p:txBody>
      </p:sp>
      <p:pic>
        <p:nvPicPr>
          <p:cNvPr id="6" name="Imagen 5">
            <a:extLst>
              <a:ext uri="{FF2B5EF4-FFF2-40B4-BE49-F238E27FC236}">
                <a16:creationId xmlns:a16="http://schemas.microsoft.com/office/drawing/2014/main" id="{64F8B362-39FA-5136-E6D4-40A7C0D0D589}"/>
              </a:ext>
            </a:extLst>
          </p:cNvPr>
          <p:cNvPicPr>
            <a:picLocks noChangeAspect="1"/>
          </p:cNvPicPr>
          <p:nvPr/>
        </p:nvPicPr>
        <p:blipFill>
          <a:blip r:embed="rId2"/>
          <a:stretch>
            <a:fillRect/>
          </a:stretch>
        </p:blipFill>
        <p:spPr>
          <a:xfrm>
            <a:off x="0" y="3068960"/>
            <a:ext cx="9144000" cy="4351388"/>
          </a:xfrm>
          <a:prstGeom prst="rect">
            <a:avLst/>
          </a:prstGeom>
        </p:spPr>
      </p:pic>
      <p:sp>
        <p:nvSpPr>
          <p:cNvPr id="2" name="Text Box 6">
            <a:extLst>
              <a:ext uri="{FF2B5EF4-FFF2-40B4-BE49-F238E27FC236}">
                <a16:creationId xmlns:a16="http://schemas.microsoft.com/office/drawing/2014/main" id="{3E01BC00-B5C3-8397-14DE-B20AAA30E182}"/>
              </a:ext>
            </a:extLst>
          </p:cNvPr>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Conexión WAN a través de Ethernet</a:t>
            </a:r>
          </a:p>
          <a:p>
            <a:pPr algn="ctr"/>
            <a:r>
              <a:rPr lang="es-MX" sz="1800" b="1" dirty="0">
                <a:solidFill>
                  <a:schemeClr val="accent3">
                    <a:lumMod val="75000"/>
                  </a:schemeClr>
                </a:solidFill>
                <a:latin typeface="Dom Casual" charset="0"/>
                <a:ea typeface="+mj-ea"/>
                <a:cs typeface="+mj-cs"/>
              </a:rPr>
              <a:t>(Fibra óptica)</a:t>
            </a:r>
          </a:p>
        </p:txBody>
      </p:sp>
    </p:spTree>
    <p:extLst>
      <p:ext uri="{BB962C8B-B14F-4D97-AF65-F5344CB8AC3E}">
        <p14:creationId xmlns:p14="http://schemas.microsoft.com/office/powerpoint/2010/main" val="32005893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323525" y="1109963"/>
            <a:ext cx="8424936" cy="1287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solidFill>
                  <a:schemeClr val="tx1">
                    <a:lumMod val="95000"/>
                    <a:lumOff val="5000"/>
                  </a:schemeClr>
                </a:solidFill>
                <a:latin typeface="Arial" pitchFamily="34" charset="0"/>
                <a:cs typeface="Arial" pitchFamily="34" charset="0"/>
              </a:rPr>
              <a:t>Las conexiones de </a:t>
            </a:r>
            <a:r>
              <a:rPr lang="es-ES" sz="1800" b="1" dirty="0">
                <a:solidFill>
                  <a:schemeClr val="accent6">
                    <a:lumMod val="75000"/>
                  </a:schemeClr>
                </a:solidFill>
                <a:latin typeface="Arial" pitchFamily="34" charset="0"/>
                <a:cs typeface="Arial" pitchFamily="34" charset="0"/>
              </a:rPr>
              <a:t>fibra óptica </a:t>
            </a:r>
            <a:r>
              <a:rPr lang="es-ES" sz="1800" dirty="0">
                <a:solidFill>
                  <a:schemeClr val="tx1">
                    <a:lumMod val="95000"/>
                    <a:lumOff val="5000"/>
                  </a:schemeClr>
                </a:solidFill>
                <a:latin typeface="Arial" pitchFamily="34" charset="0"/>
                <a:cs typeface="Arial" pitchFamily="34" charset="0"/>
              </a:rPr>
              <a:t>permiten cables mucho más largos que los tradicionales cables Ethernet UTP de cobre, por lo tanto, en la actualidad, las WAN que utilizan cables de fibra óptica Ethernet son bastante comunes.</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Conexión WAN a través de Ethernet</a:t>
            </a:r>
          </a:p>
          <a:p>
            <a:pPr algn="ctr"/>
            <a:r>
              <a:rPr lang="es-MX" sz="1800" b="1" dirty="0">
                <a:solidFill>
                  <a:schemeClr val="accent3">
                    <a:lumMod val="75000"/>
                  </a:schemeClr>
                </a:solidFill>
                <a:latin typeface="Dom Casual" charset="0"/>
                <a:ea typeface="+mj-ea"/>
                <a:cs typeface="+mj-cs"/>
              </a:rPr>
              <a:t>(Fibra óptica)</a:t>
            </a:r>
          </a:p>
        </p:txBody>
      </p:sp>
      <p:pic>
        <p:nvPicPr>
          <p:cNvPr id="4" name="Imagen 3">
            <a:extLst>
              <a:ext uri="{FF2B5EF4-FFF2-40B4-BE49-F238E27FC236}">
                <a16:creationId xmlns:a16="http://schemas.microsoft.com/office/drawing/2014/main" id="{D390C9F2-29D4-D111-48B8-238D5F62EBF9}"/>
              </a:ext>
            </a:extLst>
          </p:cNvPr>
          <p:cNvPicPr>
            <a:picLocks noChangeAspect="1"/>
          </p:cNvPicPr>
          <p:nvPr/>
        </p:nvPicPr>
        <p:blipFill>
          <a:blip r:embed="rId2"/>
          <a:stretch>
            <a:fillRect/>
          </a:stretch>
        </p:blipFill>
        <p:spPr>
          <a:xfrm>
            <a:off x="0" y="2567003"/>
            <a:ext cx="9144000" cy="4290997"/>
          </a:xfrm>
          <a:prstGeom prst="rect">
            <a:avLst/>
          </a:prstGeom>
        </p:spPr>
      </p:pic>
    </p:spTree>
    <p:extLst>
      <p:ext uri="{BB962C8B-B14F-4D97-AF65-F5344CB8AC3E}">
        <p14:creationId xmlns:p14="http://schemas.microsoft.com/office/powerpoint/2010/main" val="352035395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Una pantalla de una computadora&#10;&#10;Descripción generada automáticamente con confianza media">
            <a:extLst>
              <a:ext uri="{FF2B5EF4-FFF2-40B4-BE49-F238E27FC236}">
                <a16:creationId xmlns:a16="http://schemas.microsoft.com/office/drawing/2014/main" id="{069253FC-52A6-4B7E-B893-87B9E83FEF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7062" y="2108950"/>
            <a:ext cx="4104456" cy="2815657"/>
          </a:xfrm>
          <a:prstGeom prst="rect">
            <a:avLst/>
          </a:prstGeom>
        </p:spPr>
      </p:pic>
      <p:sp>
        <p:nvSpPr>
          <p:cNvPr id="26629" name="Text Box 5"/>
          <p:cNvSpPr txBox="1">
            <a:spLocks noChangeArrowheads="1"/>
          </p:cNvSpPr>
          <p:nvPr/>
        </p:nvSpPr>
        <p:spPr bwMode="auto">
          <a:xfrm>
            <a:off x="971600" y="2016112"/>
            <a:ext cx="3456384" cy="2262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nSpc>
                <a:spcPct val="150000"/>
              </a:lnSpc>
              <a:buFont typeface="Arial" panose="020B0604020202020204" pitchFamily="34" charset="0"/>
              <a:buChar char="•"/>
            </a:pPr>
            <a:r>
              <a:rPr lang="es-MX" dirty="0">
                <a:latin typeface="Arial" panose="020B0604020202020204" pitchFamily="34" charset="0"/>
                <a:cs typeface="Arial" panose="020B0604020202020204" pitchFamily="34" charset="0"/>
              </a:rPr>
              <a:t>Introducción a las </a:t>
            </a:r>
            <a:r>
              <a:rPr lang="es-MX" dirty="0" err="1">
                <a:latin typeface="Arial" panose="020B0604020202020204" pitchFamily="34" charset="0"/>
                <a:cs typeface="Arial" panose="020B0604020202020204" pitchFamily="34" charset="0"/>
              </a:rPr>
              <a:t>WANs</a:t>
            </a:r>
            <a:endParaRPr lang="es-MX"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s-MX" dirty="0">
                <a:latin typeface="Arial" panose="020B0604020202020204" pitchFamily="34" charset="0"/>
                <a:cs typeface="Arial" panose="020B0604020202020204" pitchFamily="34" charset="0"/>
              </a:rPr>
              <a:t>Líneas arrendadas</a:t>
            </a:r>
          </a:p>
          <a:p>
            <a:pPr marL="285750" indent="-285750">
              <a:lnSpc>
                <a:spcPct val="150000"/>
              </a:lnSpc>
              <a:buFont typeface="Arial" panose="020B0604020202020204" pitchFamily="34" charset="0"/>
              <a:buChar char="•"/>
            </a:pPr>
            <a:r>
              <a:rPr lang="es-MX" dirty="0" err="1">
                <a:latin typeface="Arial" panose="020B0604020202020204" pitchFamily="34" charset="0"/>
                <a:cs typeface="Arial" panose="020B0604020202020204" pitchFamily="34" charset="0"/>
              </a:rPr>
              <a:t>VPNs</a:t>
            </a:r>
            <a:r>
              <a:rPr lang="es-MX" dirty="0">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s-MX" dirty="0">
                <a:latin typeface="Arial" panose="020B0604020202020204" pitchFamily="34" charset="0"/>
                <a:cs typeface="Arial" panose="020B0604020202020204" pitchFamily="34" charset="0"/>
              </a:rPr>
              <a:t>MPLS</a:t>
            </a:r>
          </a:p>
          <a:p>
            <a:pPr marL="285750" indent="-285750">
              <a:lnSpc>
                <a:spcPct val="150000"/>
              </a:lnSpc>
              <a:buFont typeface="Arial" panose="020B0604020202020204" pitchFamily="34" charset="0"/>
              <a:buChar char="•"/>
            </a:pPr>
            <a:r>
              <a:rPr lang="es-MX" dirty="0">
                <a:latin typeface="Arial" panose="020B0604020202020204" pitchFamily="34" charset="0"/>
                <a:cs typeface="Arial" panose="020B0604020202020204" pitchFamily="34" charset="0"/>
              </a:rPr>
              <a:t>Tecnologías de acceso a Internet</a:t>
            </a:r>
          </a:p>
          <a:p>
            <a:pPr marL="285750" indent="-285750">
              <a:lnSpc>
                <a:spcPct val="150000"/>
              </a:lnSpc>
              <a:buFont typeface="Arial" panose="020B0604020202020204" pitchFamily="34" charset="0"/>
              <a:buChar char="•"/>
            </a:pPr>
            <a:r>
              <a:rPr lang="es-MX" dirty="0">
                <a:latin typeface="Arial" panose="020B0604020202020204" pitchFamily="34" charset="0"/>
                <a:cs typeface="Arial" panose="020B0604020202020204" pitchFamily="34" charset="0"/>
              </a:rPr>
              <a:t>Conexiones redundantes</a:t>
            </a:r>
          </a:p>
        </p:txBody>
      </p:sp>
      <p:sp>
        <p:nvSpPr>
          <p:cNvPr id="3078" name="Text Box 6"/>
          <p:cNvSpPr txBox="1">
            <a:spLocks noChangeArrowheads="1"/>
          </p:cNvSpPr>
          <p:nvPr/>
        </p:nvSpPr>
        <p:spPr bwMode="auto">
          <a:xfrm>
            <a:off x="792025" y="692696"/>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Agenda de esta sesión</a:t>
            </a:r>
          </a:p>
        </p:txBody>
      </p:sp>
    </p:spTree>
    <p:extLst>
      <p:ext uri="{BB962C8B-B14F-4D97-AF65-F5344CB8AC3E}">
        <p14:creationId xmlns:p14="http://schemas.microsoft.com/office/powerpoint/2010/main" val="10096646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3" name="Rectangle 3082">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Rectangle 3084">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9143997"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Rectangle 3086">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608647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Rectangle 3088">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9143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8" name="Text Box 6"/>
          <p:cNvSpPr txBox="1">
            <a:spLocks noChangeArrowheads="1"/>
          </p:cNvSpPr>
          <p:nvPr/>
        </p:nvSpPr>
        <p:spPr bwMode="auto">
          <a:xfrm>
            <a:off x="524785" y="5490971"/>
            <a:ext cx="5221554" cy="1159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nSpc>
                <a:spcPct val="90000"/>
              </a:lnSpc>
              <a:spcBef>
                <a:spcPct val="0"/>
              </a:spcBef>
              <a:spcAft>
                <a:spcPts val="600"/>
              </a:spcAft>
            </a:pPr>
            <a:r>
              <a:rPr lang="en-US" sz="3500" b="1" kern="1200" dirty="0">
                <a:solidFill>
                  <a:srgbClr val="FFFFFF"/>
                </a:solidFill>
                <a:effectLst>
                  <a:outerShdw blurRad="38100" dist="38100" dir="2700000" algn="tl">
                    <a:srgbClr val="C0C0C0"/>
                  </a:outerShdw>
                </a:effectLst>
                <a:latin typeface="+mj-lt"/>
                <a:ea typeface="+mj-ea"/>
                <a:cs typeface="+mj-cs"/>
              </a:rPr>
              <a:t>VPNs</a:t>
            </a:r>
          </a:p>
        </p:txBody>
      </p:sp>
      <p:pic>
        <p:nvPicPr>
          <p:cNvPr id="2" name="Imagen 1" descr="Imagen que contiene interior, tabla, juguete, oficina&#10;&#10;Descripción generada automáticamente">
            <a:extLst>
              <a:ext uri="{FF2B5EF4-FFF2-40B4-BE49-F238E27FC236}">
                <a16:creationId xmlns:a16="http://schemas.microsoft.com/office/drawing/2014/main" id="{B2AF0578-7021-D8BC-DED0-E29F8FDE43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447" y="390832"/>
            <a:ext cx="8216570" cy="4519114"/>
          </a:xfrm>
          <a:prstGeom prst="rect">
            <a:avLst/>
          </a:prstGeom>
        </p:spPr>
      </p:pic>
    </p:spTree>
    <p:extLst>
      <p:ext uri="{BB962C8B-B14F-4D97-AF65-F5344CB8AC3E}">
        <p14:creationId xmlns:p14="http://schemas.microsoft.com/office/powerpoint/2010/main" val="3612231397"/>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348630" y="1196752"/>
            <a:ext cx="8471842" cy="115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b="1" dirty="0">
                <a:solidFill>
                  <a:schemeClr val="accent6">
                    <a:lumMod val="75000"/>
                  </a:schemeClr>
                </a:solidFill>
                <a:latin typeface="Arial" pitchFamily="34" charset="0"/>
                <a:cs typeface="Arial" pitchFamily="34" charset="0"/>
              </a:rPr>
              <a:t>Internet</a:t>
            </a:r>
            <a:r>
              <a:rPr lang="es-ES" dirty="0">
                <a:solidFill>
                  <a:schemeClr val="tx1">
                    <a:lumMod val="95000"/>
                    <a:lumOff val="5000"/>
                  </a:schemeClr>
                </a:solidFill>
                <a:latin typeface="Arial" pitchFamily="34" charset="0"/>
                <a:cs typeface="Arial" pitchFamily="34" charset="0"/>
              </a:rPr>
              <a:t> también se puede utilizar para las conexiones WAN de una empresa entre sitios. Sin embargo, </a:t>
            </a:r>
            <a:r>
              <a:rPr lang="es-ES" b="1" dirty="0">
                <a:solidFill>
                  <a:schemeClr val="tx1">
                    <a:lumMod val="95000"/>
                    <a:lumOff val="5000"/>
                  </a:schemeClr>
                </a:solidFill>
                <a:latin typeface="Arial" pitchFamily="34" charset="0"/>
                <a:cs typeface="Arial" pitchFamily="34" charset="0"/>
              </a:rPr>
              <a:t>Internet no es una red privada</a:t>
            </a:r>
            <a:r>
              <a:rPr lang="es-ES" dirty="0">
                <a:solidFill>
                  <a:schemeClr val="tx1">
                    <a:lumMod val="95000"/>
                    <a:lumOff val="5000"/>
                  </a:schemeClr>
                </a:solidFill>
                <a:latin typeface="Arial" pitchFamily="34" charset="0"/>
                <a:cs typeface="Arial" pitchFamily="34" charset="0"/>
              </a:rPr>
              <a:t>. Es una </a:t>
            </a:r>
            <a:r>
              <a:rPr lang="es-ES" b="1" dirty="0">
                <a:solidFill>
                  <a:schemeClr val="tx1">
                    <a:lumMod val="95000"/>
                    <a:lumOff val="5000"/>
                  </a:schemeClr>
                </a:solidFill>
                <a:latin typeface="Arial" pitchFamily="34" charset="0"/>
                <a:cs typeface="Arial" pitchFamily="34" charset="0"/>
              </a:rPr>
              <a:t>red pública compartida</a:t>
            </a:r>
            <a:r>
              <a:rPr lang="es-ES" dirty="0">
                <a:solidFill>
                  <a:schemeClr val="tx1">
                    <a:lumMod val="95000"/>
                    <a:lumOff val="5000"/>
                  </a:schemeClr>
                </a:solidFill>
                <a:latin typeface="Arial" pitchFamily="34" charset="0"/>
                <a:cs typeface="Arial" pitchFamily="34" charset="0"/>
              </a:rPr>
              <a:t>, por lo que el envío de datos importantes a través de Internet no está protegido.</a:t>
            </a:r>
            <a:endParaRPr lang="es-MX"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683568" y="242522"/>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una infraestructura compartida </a:t>
            </a:r>
            <a:r>
              <a:rPr lang="es-MX" sz="1800" b="1" dirty="0">
                <a:solidFill>
                  <a:schemeClr val="accent3">
                    <a:lumMod val="75000"/>
                  </a:schemeClr>
                </a:solidFill>
                <a:latin typeface="Dom Casual" charset="0"/>
                <a:ea typeface="+mj-ea"/>
                <a:cs typeface="+mj-cs"/>
              </a:rPr>
              <a:t>(Internet VPN)</a:t>
            </a:r>
          </a:p>
        </p:txBody>
      </p:sp>
      <p:pic>
        <p:nvPicPr>
          <p:cNvPr id="3" name="Imagen 2">
            <a:extLst>
              <a:ext uri="{FF2B5EF4-FFF2-40B4-BE49-F238E27FC236}">
                <a16:creationId xmlns:a16="http://schemas.microsoft.com/office/drawing/2014/main" id="{1BB0B3D5-5068-1AAD-59A1-40F3FD67BBED}"/>
              </a:ext>
            </a:extLst>
          </p:cNvPr>
          <p:cNvPicPr>
            <a:picLocks noChangeAspect="1"/>
          </p:cNvPicPr>
          <p:nvPr/>
        </p:nvPicPr>
        <p:blipFill>
          <a:blip r:embed="rId2"/>
          <a:stretch>
            <a:fillRect/>
          </a:stretch>
        </p:blipFill>
        <p:spPr>
          <a:xfrm>
            <a:off x="0" y="2583764"/>
            <a:ext cx="9144000" cy="4274236"/>
          </a:xfrm>
          <a:prstGeom prst="rect">
            <a:avLst/>
          </a:prstGeom>
        </p:spPr>
      </p:pic>
    </p:spTree>
    <p:extLst>
      <p:ext uri="{BB962C8B-B14F-4D97-AF65-F5344CB8AC3E}">
        <p14:creationId xmlns:p14="http://schemas.microsoft.com/office/powerpoint/2010/main" val="25980179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87524" y="1453080"/>
            <a:ext cx="8568952" cy="87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latin typeface="Arial" pitchFamily="34" charset="0"/>
                <a:cs typeface="Arial" pitchFamily="34" charset="0"/>
              </a:rPr>
              <a:t>En este caso, tenga en cuenta que </a:t>
            </a:r>
            <a:r>
              <a:rPr lang="es-ES" sz="1800" b="1" dirty="0">
                <a:solidFill>
                  <a:schemeClr val="accent6">
                    <a:lumMod val="75000"/>
                  </a:schemeClr>
                </a:solidFill>
                <a:latin typeface="Arial" pitchFamily="34" charset="0"/>
                <a:cs typeface="Arial" pitchFamily="34" charset="0"/>
              </a:rPr>
              <a:t>cada sitio tiene una conexión física a Internet</a:t>
            </a:r>
            <a:r>
              <a:rPr lang="es-ES" sz="1800" dirty="0">
                <a:solidFill>
                  <a:schemeClr val="accent6">
                    <a:lumMod val="75000"/>
                  </a:schemeClr>
                </a:solidFill>
                <a:latin typeface="Arial" pitchFamily="34" charset="0"/>
                <a:cs typeface="Arial" pitchFamily="34" charset="0"/>
              </a:rPr>
              <a:t>.</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683568" y="332656"/>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una infraestructura compartida </a:t>
            </a:r>
            <a:r>
              <a:rPr lang="es-MX" sz="1800" b="1" dirty="0">
                <a:solidFill>
                  <a:schemeClr val="accent3">
                    <a:lumMod val="75000"/>
                  </a:schemeClr>
                </a:solidFill>
                <a:latin typeface="Dom Casual" charset="0"/>
                <a:ea typeface="+mj-ea"/>
                <a:cs typeface="+mj-cs"/>
              </a:rPr>
              <a:t>(Internet VPN)</a:t>
            </a:r>
          </a:p>
        </p:txBody>
      </p:sp>
      <p:pic>
        <p:nvPicPr>
          <p:cNvPr id="3" name="Imagen 2">
            <a:extLst>
              <a:ext uri="{FF2B5EF4-FFF2-40B4-BE49-F238E27FC236}">
                <a16:creationId xmlns:a16="http://schemas.microsoft.com/office/drawing/2014/main" id="{1BB0B3D5-5068-1AAD-59A1-40F3FD67BBED}"/>
              </a:ext>
            </a:extLst>
          </p:cNvPr>
          <p:cNvPicPr>
            <a:picLocks noChangeAspect="1"/>
          </p:cNvPicPr>
          <p:nvPr/>
        </p:nvPicPr>
        <p:blipFill>
          <a:blip r:embed="rId2"/>
          <a:stretch>
            <a:fillRect/>
          </a:stretch>
        </p:blipFill>
        <p:spPr>
          <a:xfrm>
            <a:off x="0" y="2583764"/>
            <a:ext cx="9144000" cy="4274236"/>
          </a:xfrm>
          <a:prstGeom prst="rect">
            <a:avLst/>
          </a:prstGeom>
        </p:spPr>
      </p:pic>
    </p:spTree>
    <p:extLst>
      <p:ext uri="{BB962C8B-B14F-4D97-AF65-F5344CB8AC3E}">
        <p14:creationId xmlns:p14="http://schemas.microsoft.com/office/powerpoint/2010/main" val="31709919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323528" y="1196752"/>
            <a:ext cx="8496944" cy="115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dirty="0">
                <a:latin typeface="Arial" pitchFamily="34" charset="0"/>
                <a:cs typeface="Arial" pitchFamily="34" charset="0"/>
              </a:rPr>
              <a:t>Para enviar tráfico entre sitios, las empresas configuran </a:t>
            </a:r>
            <a:r>
              <a:rPr lang="es-ES" b="1" dirty="0">
                <a:solidFill>
                  <a:schemeClr val="accent5">
                    <a:lumMod val="75000"/>
                  </a:schemeClr>
                </a:solidFill>
                <a:latin typeface="Arial" pitchFamily="34" charset="0"/>
                <a:cs typeface="Arial" pitchFamily="34" charset="0"/>
              </a:rPr>
              <a:t>redes privadas virtuales (VPN)</a:t>
            </a:r>
          </a:p>
          <a:p>
            <a:pPr marL="285750" indent="-285750" algn="just">
              <a:lnSpc>
                <a:spcPct val="150000"/>
              </a:lnSpc>
              <a:buFont typeface="Arial" panose="020B0604020202020204" pitchFamily="34" charset="0"/>
              <a:buChar char="•"/>
            </a:pPr>
            <a:r>
              <a:rPr lang="es-ES" dirty="0">
                <a:solidFill>
                  <a:schemeClr val="tx1">
                    <a:lumMod val="95000"/>
                    <a:lumOff val="5000"/>
                  </a:schemeClr>
                </a:solidFill>
                <a:latin typeface="Arial" pitchFamily="34" charset="0"/>
                <a:cs typeface="Arial" pitchFamily="34" charset="0"/>
              </a:rPr>
              <a:t>Los </a:t>
            </a:r>
            <a:r>
              <a:rPr lang="es-ES" b="1" dirty="0">
                <a:solidFill>
                  <a:schemeClr val="accent6">
                    <a:lumMod val="75000"/>
                  </a:schemeClr>
                </a:solidFill>
                <a:latin typeface="Arial" pitchFamily="34" charset="0"/>
                <a:cs typeface="Arial" pitchFamily="34" charset="0"/>
              </a:rPr>
              <a:t>paquetes se encriptan </a:t>
            </a:r>
            <a:r>
              <a:rPr lang="es-ES" dirty="0">
                <a:solidFill>
                  <a:schemeClr val="tx1">
                    <a:lumMod val="95000"/>
                    <a:lumOff val="5000"/>
                  </a:schemeClr>
                </a:solidFill>
                <a:latin typeface="Arial" pitchFamily="34" charset="0"/>
                <a:cs typeface="Arial" pitchFamily="34" charset="0"/>
              </a:rPr>
              <a:t>de modo que los contenidos sólo puedan ser leídos por los destinatarios previstos. </a:t>
            </a:r>
            <a:endParaRPr lang="es-MX"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802481" y="173146"/>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una infraestructura compartida </a:t>
            </a:r>
            <a:r>
              <a:rPr lang="es-MX" sz="1800" b="1" dirty="0">
                <a:solidFill>
                  <a:schemeClr val="accent3">
                    <a:lumMod val="75000"/>
                  </a:schemeClr>
                </a:solidFill>
                <a:latin typeface="Dom Casual" charset="0"/>
                <a:ea typeface="+mj-ea"/>
                <a:cs typeface="+mj-cs"/>
              </a:rPr>
              <a:t>(Internet VPN)</a:t>
            </a:r>
          </a:p>
        </p:txBody>
      </p:sp>
      <p:pic>
        <p:nvPicPr>
          <p:cNvPr id="4" name="Imagen 3">
            <a:extLst>
              <a:ext uri="{FF2B5EF4-FFF2-40B4-BE49-F238E27FC236}">
                <a16:creationId xmlns:a16="http://schemas.microsoft.com/office/drawing/2014/main" id="{31F19DAD-DCC3-F428-7720-20CA8ACD96B1}"/>
              </a:ext>
            </a:extLst>
          </p:cNvPr>
          <p:cNvPicPr>
            <a:picLocks noChangeAspect="1"/>
          </p:cNvPicPr>
          <p:nvPr/>
        </p:nvPicPr>
        <p:blipFill>
          <a:blip r:embed="rId2"/>
          <a:stretch>
            <a:fillRect/>
          </a:stretch>
        </p:blipFill>
        <p:spPr>
          <a:xfrm>
            <a:off x="-9885" y="2505881"/>
            <a:ext cx="9144000" cy="4352119"/>
          </a:xfrm>
          <a:prstGeom prst="rect">
            <a:avLst/>
          </a:prstGeom>
        </p:spPr>
      </p:pic>
    </p:spTree>
    <p:extLst>
      <p:ext uri="{BB962C8B-B14F-4D97-AF65-F5344CB8AC3E}">
        <p14:creationId xmlns:p14="http://schemas.microsoft.com/office/powerpoint/2010/main" val="3231861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2897" y="1244934"/>
            <a:ext cx="8640960" cy="115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dirty="0">
                <a:solidFill>
                  <a:schemeClr val="tx1">
                    <a:lumMod val="95000"/>
                    <a:lumOff val="5000"/>
                  </a:schemeClr>
                </a:solidFill>
                <a:latin typeface="Arial" pitchFamily="34" charset="0"/>
                <a:cs typeface="Arial" pitchFamily="34" charset="0"/>
              </a:rPr>
              <a:t>Después, el </a:t>
            </a:r>
            <a:r>
              <a:rPr lang="es-ES" b="1" dirty="0">
                <a:solidFill>
                  <a:schemeClr val="accent6">
                    <a:lumMod val="75000"/>
                  </a:schemeClr>
                </a:solidFill>
                <a:latin typeface="Arial" pitchFamily="34" charset="0"/>
                <a:cs typeface="Arial" pitchFamily="34" charset="0"/>
              </a:rPr>
              <a:t>paquete cifrado se encapsula dentro de un nuevo paquete </a:t>
            </a:r>
            <a:r>
              <a:rPr lang="es-ES" dirty="0">
                <a:solidFill>
                  <a:schemeClr val="tx1">
                    <a:lumMod val="95000"/>
                    <a:lumOff val="5000"/>
                  </a:schemeClr>
                </a:solidFill>
                <a:latin typeface="Arial" pitchFamily="34" charset="0"/>
                <a:cs typeface="Arial" pitchFamily="34" charset="0"/>
              </a:rPr>
              <a:t>y se envía. Esto significa que el paquete original permanecerá protegido incluso cuando se envíe a través de la Internet pública. </a:t>
            </a:r>
            <a:endParaRPr lang="es-MX"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23859" y="248261"/>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una infraestructura compartida </a:t>
            </a:r>
            <a:r>
              <a:rPr lang="es-MX" sz="1800" b="1" dirty="0">
                <a:solidFill>
                  <a:schemeClr val="accent3">
                    <a:lumMod val="75000"/>
                  </a:schemeClr>
                </a:solidFill>
                <a:latin typeface="Dom Casual" charset="0"/>
                <a:ea typeface="+mj-ea"/>
                <a:cs typeface="+mj-cs"/>
              </a:rPr>
              <a:t>(Internet VPN)</a:t>
            </a:r>
          </a:p>
        </p:txBody>
      </p:sp>
      <p:pic>
        <p:nvPicPr>
          <p:cNvPr id="4" name="Imagen 3">
            <a:extLst>
              <a:ext uri="{FF2B5EF4-FFF2-40B4-BE49-F238E27FC236}">
                <a16:creationId xmlns:a16="http://schemas.microsoft.com/office/drawing/2014/main" id="{31F19DAD-DCC3-F428-7720-20CA8ACD96B1}"/>
              </a:ext>
            </a:extLst>
          </p:cNvPr>
          <p:cNvPicPr>
            <a:picLocks noChangeAspect="1"/>
          </p:cNvPicPr>
          <p:nvPr/>
        </p:nvPicPr>
        <p:blipFill>
          <a:blip r:embed="rId2"/>
          <a:stretch>
            <a:fillRect/>
          </a:stretch>
        </p:blipFill>
        <p:spPr>
          <a:xfrm>
            <a:off x="0" y="2534508"/>
            <a:ext cx="9144000" cy="4352119"/>
          </a:xfrm>
          <a:prstGeom prst="rect">
            <a:avLst/>
          </a:prstGeom>
        </p:spPr>
      </p:pic>
    </p:spTree>
    <p:extLst>
      <p:ext uri="{BB962C8B-B14F-4D97-AF65-F5344CB8AC3E}">
        <p14:creationId xmlns:p14="http://schemas.microsoft.com/office/powerpoint/2010/main" val="5608192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3" name="Rectangle 3082">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Rectangle 3084">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9143997"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Rectangle 3086">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608647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Rectangle 3088">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9143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8" name="Text Box 6"/>
          <p:cNvSpPr txBox="1">
            <a:spLocks noChangeArrowheads="1"/>
          </p:cNvSpPr>
          <p:nvPr/>
        </p:nvSpPr>
        <p:spPr bwMode="auto">
          <a:xfrm>
            <a:off x="524785" y="5490971"/>
            <a:ext cx="5221554" cy="1159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nSpc>
                <a:spcPct val="90000"/>
              </a:lnSpc>
              <a:spcBef>
                <a:spcPct val="0"/>
              </a:spcBef>
              <a:spcAft>
                <a:spcPts val="600"/>
              </a:spcAft>
            </a:pPr>
            <a:r>
              <a:rPr lang="en-US" sz="3500" b="1" kern="1200" dirty="0">
                <a:solidFill>
                  <a:srgbClr val="FFFFFF"/>
                </a:solidFill>
                <a:effectLst>
                  <a:outerShdw blurRad="38100" dist="38100" dir="2700000" algn="tl">
                    <a:srgbClr val="C0C0C0"/>
                  </a:outerShdw>
                </a:effectLst>
                <a:latin typeface="+mj-lt"/>
                <a:ea typeface="+mj-ea"/>
                <a:cs typeface="+mj-cs"/>
              </a:rPr>
              <a:t>MPLS</a:t>
            </a:r>
          </a:p>
        </p:txBody>
      </p:sp>
      <p:pic>
        <p:nvPicPr>
          <p:cNvPr id="2" name="Imagen 1" descr="Imagen que contiene interior, tabla, juguete, oficina&#10;&#10;Descripción generada automáticamente">
            <a:extLst>
              <a:ext uri="{FF2B5EF4-FFF2-40B4-BE49-F238E27FC236}">
                <a16:creationId xmlns:a16="http://schemas.microsoft.com/office/drawing/2014/main" id="{B2AF0578-7021-D8BC-DED0-E29F8FDE43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447" y="390832"/>
            <a:ext cx="8216570" cy="4519114"/>
          </a:xfrm>
          <a:prstGeom prst="rect">
            <a:avLst/>
          </a:prstGeom>
        </p:spPr>
      </p:pic>
    </p:spTree>
    <p:extLst>
      <p:ext uri="{BB962C8B-B14F-4D97-AF65-F5344CB8AC3E}">
        <p14:creationId xmlns:p14="http://schemas.microsoft.com/office/powerpoint/2010/main" val="202873642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409928" y="1124744"/>
            <a:ext cx="8122512" cy="1991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400" dirty="0">
                <a:latin typeface="Arial" pitchFamily="34" charset="0"/>
                <a:cs typeface="Arial" pitchFamily="34" charset="0"/>
              </a:rPr>
              <a:t>El </a:t>
            </a:r>
            <a:r>
              <a:rPr lang="es-ES" sz="1400" b="1" dirty="0" err="1">
                <a:solidFill>
                  <a:schemeClr val="accent5">
                    <a:lumMod val="75000"/>
                  </a:schemeClr>
                </a:solidFill>
                <a:latin typeface="Arial" pitchFamily="34" charset="0"/>
                <a:cs typeface="Arial" pitchFamily="34" charset="0"/>
              </a:rPr>
              <a:t>switching</a:t>
            </a:r>
            <a:r>
              <a:rPr lang="es-ES" sz="1400" b="1" dirty="0">
                <a:solidFill>
                  <a:schemeClr val="accent5">
                    <a:lumMod val="75000"/>
                  </a:schemeClr>
                </a:solidFill>
                <a:latin typeface="Arial" pitchFamily="34" charset="0"/>
                <a:cs typeface="Arial" pitchFamily="34" charset="0"/>
              </a:rPr>
              <a:t> por etiquetas multiprotocolo (</a:t>
            </a:r>
            <a:r>
              <a:rPr lang="es-ES" sz="1400" b="1" dirty="0" err="1">
                <a:solidFill>
                  <a:schemeClr val="accent5">
                    <a:lumMod val="75000"/>
                  </a:schemeClr>
                </a:solidFill>
                <a:latin typeface="Arial" pitchFamily="34" charset="0"/>
                <a:cs typeface="Arial" pitchFamily="34" charset="0"/>
              </a:rPr>
              <a:t>Multiprotocol</a:t>
            </a:r>
            <a:r>
              <a:rPr lang="es-ES" sz="1400" b="1" dirty="0">
                <a:solidFill>
                  <a:schemeClr val="accent5">
                    <a:lumMod val="75000"/>
                  </a:schemeClr>
                </a:solidFill>
                <a:latin typeface="Arial" pitchFamily="34" charset="0"/>
                <a:cs typeface="Arial" pitchFamily="34" charset="0"/>
              </a:rPr>
              <a:t> </a:t>
            </a:r>
            <a:r>
              <a:rPr lang="es-ES" sz="1400" b="1" dirty="0" err="1">
                <a:solidFill>
                  <a:schemeClr val="accent5">
                    <a:lumMod val="75000"/>
                  </a:schemeClr>
                </a:solidFill>
                <a:latin typeface="Arial" pitchFamily="34" charset="0"/>
                <a:cs typeface="Arial" pitchFamily="34" charset="0"/>
              </a:rPr>
              <a:t>Label</a:t>
            </a:r>
            <a:r>
              <a:rPr lang="es-ES" sz="1400" b="1" dirty="0">
                <a:solidFill>
                  <a:schemeClr val="accent5">
                    <a:lumMod val="75000"/>
                  </a:schemeClr>
                </a:solidFill>
                <a:latin typeface="Arial" pitchFamily="34" charset="0"/>
                <a:cs typeface="Arial" pitchFamily="34" charset="0"/>
              </a:rPr>
              <a:t> </a:t>
            </a:r>
            <a:r>
              <a:rPr lang="es-ES" sz="1400" b="1" dirty="0" err="1">
                <a:solidFill>
                  <a:schemeClr val="accent5">
                    <a:lumMod val="75000"/>
                  </a:schemeClr>
                </a:solidFill>
                <a:latin typeface="Arial" pitchFamily="34" charset="0"/>
                <a:cs typeface="Arial" pitchFamily="34" charset="0"/>
              </a:rPr>
              <a:t>Switching</a:t>
            </a:r>
            <a:r>
              <a:rPr lang="es-ES" sz="1400" b="1" dirty="0">
                <a:solidFill>
                  <a:schemeClr val="accent5">
                    <a:lumMod val="75000"/>
                  </a:schemeClr>
                </a:solidFill>
                <a:latin typeface="Arial" pitchFamily="34" charset="0"/>
                <a:cs typeface="Arial" pitchFamily="34" charset="0"/>
              </a:rPr>
              <a:t>, MPLS) </a:t>
            </a:r>
            <a:r>
              <a:rPr lang="es-ES" sz="1400" dirty="0">
                <a:latin typeface="Arial" pitchFamily="34" charset="0"/>
                <a:cs typeface="Arial" pitchFamily="34" charset="0"/>
              </a:rPr>
              <a:t>es una tecnología WAN de alto rendimiento multiprotocolo que dirige los datos desde un </a:t>
            </a:r>
            <a:r>
              <a:rPr lang="es-ES" sz="1400" dirty="0" err="1">
                <a:latin typeface="Arial" pitchFamily="34" charset="0"/>
                <a:cs typeface="Arial" pitchFamily="34" charset="0"/>
              </a:rPr>
              <a:t>router</a:t>
            </a:r>
            <a:r>
              <a:rPr lang="es-ES" sz="1400" dirty="0">
                <a:latin typeface="Arial" pitchFamily="34" charset="0"/>
                <a:cs typeface="Arial" pitchFamily="34" charset="0"/>
              </a:rPr>
              <a:t> al siguiente.</a:t>
            </a:r>
          </a:p>
          <a:p>
            <a:pPr marL="571500" indent="-285750" algn="just">
              <a:lnSpc>
                <a:spcPct val="150000"/>
              </a:lnSpc>
              <a:buFont typeface="Courier New" panose="02070309020205020404" pitchFamily="49" charset="0"/>
              <a:buChar char="o"/>
            </a:pPr>
            <a:r>
              <a:rPr lang="es-ES" sz="1400" dirty="0">
                <a:latin typeface="Arial" pitchFamily="34" charset="0"/>
                <a:cs typeface="Arial" pitchFamily="34" charset="0"/>
              </a:rPr>
              <a:t>MPLS se basa en </a:t>
            </a:r>
            <a:r>
              <a:rPr lang="es-ES" sz="1400" b="1" dirty="0">
                <a:solidFill>
                  <a:schemeClr val="accent6">
                    <a:lumMod val="75000"/>
                  </a:schemeClr>
                </a:solidFill>
                <a:latin typeface="Arial" pitchFamily="34" charset="0"/>
                <a:cs typeface="Arial" pitchFamily="34" charset="0"/>
              </a:rPr>
              <a:t>etiquetas de ruta cortas en lugar de direcciones de red IP</a:t>
            </a:r>
            <a:r>
              <a:rPr lang="es-ES" sz="1400" dirty="0">
                <a:latin typeface="Arial" pitchFamily="34" charset="0"/>
                <a:cs typeface="Arial" pitchFamily="34" charset="0"/>
              </a:rPr>
              <a:t>.</a:t>
            </a:r>
          </a:p>
          <a:p>
            <a:pPr marL="571500" indent="-285750" algn="just">
              <a:lnSpc>
                <a:spcPct val="150000"/>
              </a:lnSpc>
              <a:buFont typeface="Courier New" panose="02070309020205020404" pitchFamily="49" charset="0"/>
              <a:buChar char="o"/>
            </a:pPr>
            <a:r>
              <a:rPr lang="es-ES" sz="1400" dirty="0">
                <a:latin typeface="Arial" pitchFamily="34" charset="0"/>
                <a:cs typeface="Arial" pitchFamily="34" charset="0"/>
              </a:rPr>
              <a:t>Se llama multiprotocolo porque tiene la capacidad de transportar cualquier contenido, incluido tráfico IPv4, IPv6, Ethernet, DSL, etc.</a:t>
            </a:r>
          </a:p>
          <a:p>
            <a:pPr marL="571500" indent="-285750" algn="just">
              <a:lnSpc>
                <a:spcPct val="150000"/>
              </a:lnSpc>
              <a:buFont typeface="Courier New" panose="02070309020205020404" pitchFamily="49" charset="0"/>
              <a:buChar char="o"/>
            </a:pPr>
            <a:r>
              <a:rPr lang="es-ES" sz="1400" dirty="0">
                <a:latin typeface="Arial" pitchFamily="34" charset="0"/>
                <a:cs typeface="Arial" pitchFamily="34" charset="0"/>
              </a:rPr>
              <a:t>Usa </a:t>
            </a:r>
            <a:r>
              <a:rPr lang="es-ES" sz="1400" b="1" dirty="0">
                <a:solidFill>
                  <a:schemeClr val="accent6">
                    <a:lumMod val="75000"/>
                  </a:schemeClr>
                </a:solidFill>
                <a:latin typeface="Arial" pitchFamily="34" charset="0"/>
                <a:cs typeface="Arial" pitchFamily="34" charset="0"/>
              </a:rPr>
              <a:t>etiquetas </a:t>
            </a:r>
            <a:r>
              <a:rPr lang="es-ES" sz="1400" dirty="0">
                <a:latin typeface="Arial" pitchFamily="34" charset="0"/>
                <a:cs typeface="Arial" pitchFamily="34" charset="0"/>
              </a:rPr>
              <a:t>que le indican al </a:t>
            </a:r>
            <a:r>
              <a:rPr lang="es-ES" sz="1400" dirty="0" err="1">
                <a:latin typeface="Arial" pitchFamily="34" charset="0"/>
                <a:cs typeface="Arial" pitchFamily="34" charset="0"/>
              </a:rPr>
              <a:t>router</a:t>
            </a:r>
            <a:r>
              <a:rPr lang="es-ES" sz="1400" dirty="0">
                <a:latin typeface="Arial" pitchFamily="34" charset="0"/>
                <a:cs typeface="Arial" pitchFamily="34" charset="0"/>
              </a:rPr>
              <a:t> qué hacer con un paquete.</a:t>
            </a:r>
            <a:endParaRPr lang="es-MX" sz="1400" dirty="0">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b="1" dirty="0">
                <a:solidFill>
                  <a:schemeClr val="accent3">
                    <a:lumMod val="75000"/>
                  </a:schemeClr>
                </a:solidFill>
                <a:latin typeface="Dom Casual" charset="0"/>
                <a:ea typeface="+mj-ea"/>
                <a:cs typeface="+mj-cs"/>
              </a:rPr>
              <a:t>(Multi </a:t>
            </a:r>
            <a:r>
              <a:rPr lang="es-MX" sz="1800" b="1" dirty="0" err="1">
                <a:solidFill>
                  <a:schemeClr val="accent3">
                    <a:lumMod val="75000"/>
                  </a:schemeClr>
                </a:solidFill>
                <a:latin typeface="Dom Casual" charset="0"/>
                <a:ea typeface="+mj-ea"/>
                <a:cs typeface="+mj-cs"/>
              </a:rPr>
              <a:t>Protocol</a:t>
            </a:r>
            <a:r>
              <a:rPr lang="es-MX" sz="1800" b="1" dirty="0">
                <a:solidFill>
                  <a:schemeClr val="accent3">
                    <a:lumMod val="75000"/>
                  </a:schemeClr>
                </a:solidFill>
                <a:latin typeface="Dom Casual" charset="0"/>
                <a:ea typeface="+mj-ea"/>
                <a:cs typeface="+mj-cs"/>
              </a:rPr>
              <a:t> </a:t>
            </a:r>
            <a:r>
              <a:rPr lang="es-MX" sz="1800" b="1" dirty="0" err="1">
                <a:solidFill>
                  <a:schemeClr val="accent3">
                    <a:lumMod val="75000"/>
                  </a:schemeClr>
                </a:solidFill>
                <a:latin typeface="Dom Casual" charset="0"/>
                <a:ea typeface="+mj-ea"/>
                <a:cs typeface="+mj-cs"/>
              </a:rPr>
              <a:t>Label</a:t>
            </a:r>
            <a:r>
              <a:rPr lang="es-MX" sz="1800" b="1" dirty="0">
                <a:solidFill>
                  <a:schemeClr val="accent3">
                    <a:lumMod val="75000"/>
                  </a:schemeClr>
                </a:solidFill>
                <a:latin typeface="Dom Casual" charset="0"/>
                <a:ea typeface="+mj-ea"/>
                <a:cs typeface="+mj-cs"/>
              </a:rPr>
              <a:t> </a:t>
            </a:r>
            <a:r>
              <a:rPr lang="es-MX" sz="1800" b="1" dirty="0" err="1">
                <a:solidFill>
                  <a:schemeClr val="accent3">
                    <a:lumMod val="75000"/>
                  </a:schemeClr>
                </a:solidFill>
                <a:latin typeface="Dom Casual" charset="0"/>
                <a:ea typeface="+mj-ea"/>
                <a:cs typeface="+mj-cs"/>
              </a:rPr>
              <a:t>Switching</a:t>
            </a:r>
            <a:r>
              <a:rPr lang="es-MX" sz="1800" b="1" dirty="0">
                <a:solidFill>
                  <a:schemeClr val="accent3">
                    <a:lumMod val="75000"/>
                  </a:schemeClr>
                </a:solidFill>
                <a:latin typeface="Dom Casual" charset="0"/>
                <a:ea typeface="+mj-ea"/>
                <a:cs typeface="+mj-cs"/>
              </a:rPr>
              <a:t>)</a:t>
            </a:r>
          </a:p>
        </p:txBody>
      </p:sp>
      <p:pic>
        <p:nvPicPr>
          <p:cNvPr id="3" name="Picture 2">
            <a:extLst>
              <a:ext uri="{FF2B5EF4-FFF2-40B4-BE49-F238E27FC236}">
                <a16:creationId xmlns:a16="http://schemas.microsoft.com/office/drawing/2014/main" id="{20C35FE5-FC59-92BB-5671-DFF0AFFA2F1C}"/>
              </a:ext>
            </a:extLst>
          </p:cNvPr>
          <p:cNvPicPr>
            <a:picLocks noChangeAspect="1"/>
          </p:cNvPicPr>
          <p:nvPr/>
        </p:nvPicPr>
        <p:blipFill>
          <a:blip r:embed="rId2"/>
          <a:stretch>
            <a:fillRect/>
          </a:stretch>
        </p:blipFill>
        <p:spPr>
          <a:xfrm>
            <a:off x="2771800" y="3212976"/>
            <a:ext cx="5688632" cy="3271334"/>
          </a:xfrm>
          <a:prstGeom prst="rect">
            <a:avLst/>
          </a:prstGeom>
        </p:spPr>
      </p:pic>
      <p:sp>
        <p:nvSpPr>
          <p:cNvPr id="4" name="Content Placeholder 2">
            <a:extLst>
              <a:ext uri="{FF2B5EF4-FFF2-40B4-BE49-F238E27FC236}">
                <a16:creationId xmlns:a16="http://schemas.microsoft.com/office/drawing/2014/main" id="{86A1EC40-E444-42EA-8B6C-204B59FCF40A}"/>
              </a:ext>
            </a:extLst>
          </p:cNvPr>
          <p:cNvSpPr txBox="1">
            <a:spLocks/>
          </p:cNvSpPr>
          <p:nvPr/>
        </p:nvSpPr>
        <p:spPr bwMode="auto">
          <a:xfrm>
            <a:off x="408507" y="3439561"/>
            <a:ext cx="2001832" cy="194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150000"/>
              </a:lnSpc>
              <a:buNone/>
            </a:pPr>
            <a:r>
              <a:rPr lang="es-ES" altLang="en-US" sz="1400" dirty="0">
                <a:latin typeface="Arial" panose="020B0604020202020204" pitchFamily="34" charset="0"/>
                <a:cs typeface="Arial" panose="020B0604020202020204" pitchFamily="34" charset="0"/>
              </a:rPr>
              <a:t>MPLS es principalmente una </a:t>
            </a:r>
            <a:r>
              <a:rPr lang="es-ES" altLang="en-US" sz="1400" b="1" dirty="0">
                <a:solidFill>
                  <a:schemeClr val="accent6">
                    <a:lumMod val="75000"/>
                  </a:schemeClr>
                </a:solidFill>
                <a:latin typeface="Arial" panose="020B0604020202020204" pitchFamily="34" charset="0"/>
                <a:cs typeface="Arial" panose="020B0604020202020204" pitchFamily="34" charset="0"/>
              </a:rPr>
              <a:t>tecnología WAN de proveedor de servicios</a:t>
            </a:r>
            <a:r>
              <a:rPr lang="es-ES" altLang="en-US" sz="1400" b="1" dirty="0">
                <a:latin typeface="Arial" panose="020B0604020202020204" pitchFamily="34" charset="0"/>
                <a:cs typeface="Arial" panose="020B0604020202020204" pitchFamily="34" charset="0"/>
              </a:rPr>
              <a:t>.</a:t>
            </a:r>
          </a:p>
          <a:p>
            <a:pPr lvl="1"/>
            <a:endParaRPr lang="es-ES" altLang="en-US" dirty="0">
              <a:cs typeface="Arial"/>
            </a:endParaRPr>
          </a:p>
          <a:p>
            <a:pPr lvl="1"/>
            <a:endParaRPr lang="es-ES" altLang="en-US" dirty="0">
              <a:cs typeface="Arial"/>
            </a:endParaRPr>
          </a:p>
          <a:p>
            <a:pPr lvl="1"/>
            <a:endParaRPr lang="es-ES" altLang="en-US" dirty="0">
              <a:cs typeface="Arial"/>
            </a:endParaRPr>
          </a:p>
          <a:p>
            <a:pPr lvl="1"/>
            <a:endParaRPr lang="es-ES" altLang="en-US" dirty="0">
              <a:cs typeface="Arial"/>
            </a:endParaRPr>
          </a:p>
        </p:txBody>
      </p:sp>
    </p:spTree>
    <p:extLst>
      <p:ext uri="{BB962C8B-B14F-4D97-AF65-F5344CB8AC3E}">
        <p14:creationId xmlns:p14="http://schemas.microsoft.com/office/powerpoint/2010/main" val="212776091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745542" y="1332581"/>
            <a:ext cx="7837973" cy="87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latin typeface="Arial" pitchFamily="34" charset="0"/>
                <a:cs typeface="Arial" pitchFamily="34" charset="0"/>
              </a:rPr>
              <a:t>MPLS permite a las empresas formar </a:t>
            </a:r>
            <a:r>
              <a:rPr lang="es-ES" sz="1800" dirty="0" err="1">
                <a:latin typeface="Arial" pitchFamily="34" charset="0"/>
                <a:cs typeface="Arial" pitchFamily="34" charset="0"/>
              </a:rPr>
              <a:t>WANs</a:t>
            </a:r>
            <a:r>
              <a:rPr lang="es-ES" sz="1800" dirty="0">
                <a:latin typeface="Arial" pitchFamily="34" charset="0"/>
                <a:cs typeface="Arial" pitchFamily="34" charset="0"/>
              </a:rPr>
              <a:t> sobre la </a:t>
            </a:r>
            <a:r>
              <a:rPr lang="es-ES" sz="1800" b="1" dirty="0">
                <a:solidFill>
                  <a:schemeClr val="accent6">
                    <a:lumMod val="75000"/>
                  </a:schemeClr>
                </a:solidFill>
                <a:latin typeface="Arial" pitchFamily="34" charset="0"/>
                <a:cs typeface="Arial" pitchFamily="34" charset="0"/>
              </a:rPr>
              <a:t>infraestructura MPLS de un proveedor de servicios</a:t>
            </a:r>
            <a:r>
              <a:rPr lang="es-ES" sz="1800" dirty="0">
                <a:latin typeface="Arial" pitchFamily="34" charset="0"/>
                <a:cs typeface="Arial" pitchFamily="34" charset="0"/>
              </a:rPr>
              <a:t>.</a:t>
            </a:r>
            <a:endParaRPr lang="es-MX" sz="1800" dirty="0">
              <a:latin typeface="Arial" pitchFamily="34" charset="0"/>
              <a:cs typeface="Arial" pitchFamily="34" charset="0"/>
            </a:endParaRPr>
          </a:p>
        </p:txBody>
      </p:sp>
      <p:pic>
        <p:nvPicPr>
          <p:cNvPr id="2" name="Picture 2">
            <a:extLst>
              <a:ext uri="{FF2B5EF4-FFF2-40B4-BE49-F238E27FC236}">
                <a16:creationId xmlns:a16="http://schemas.microsoft.com/office/drawing/2014/main" id="{EE5B244D-1000-A56A-F67E-F2965B82E8D3}"/>
              </a:ext>
            </a:extLst>
          </p:cNvPr>
          <p:cNvPicPr>
            <a:picLocks noChangeAspect="1"/>
          </p:cNvPicPr>
          <p:nvPr/>
        </p:nvPicPr>
        <p:blipFill>
          <a:blip r:embed="rId2"/>
          <a:stretch>
            <a:fillRect/>
          </a:stretch>
        </p:blipFill>
        <p:spPr>
          <a:xfrm>
            <a:off x="1727684" y="2636912"/>
            <a:ext cx="5688632" cy="3271334"/>
          </a:xfrm>
          <a:prstGeom prst="rect">
            <a:avLst/>
          </a:prstGeom>
        </p:spPr>
      </p:pic>
      <p:sp>
        <p:nvSpPr>
          <p:cNvPr id="3" name="Text Box 6">
            <a:extLst>
              <a:ext uri="{FF2B5EF4-FFF2-40B4-BE49-F238E27FC236}">
                <a16:creationId xmlns:a16="http://schemas.microsoft.com/office/drawing/2014/main" id="{C4A45AA1-BA13-4A15-0BE4-79357A6F3C1B}"/>
              </a:ext>
            </a:extLst>
          </p:cNvPr>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b="1" dirty="0">
                <a:solidFill>
                  <a:schemeClr val="accent3">
                    <a:lumMod val="75000"/>
                  </a:schemeClr>
                </a:solidFill>
                <a:latin typeface="Dom Casual" charset="0"/>
                <a:ea typeface="+mj-ea"/>
                <a:cs typeface="+mj-cs"/>
              </a:rPr>
              <a:t>(Multi </a:t>
            </a:r>
            <a:r>
              <a:rPr lang="es-MX" sz="1800" b="1" dirty="0" err="1">
                <a:solidFill>
                  <a:schemeClr val="accent3">
                    <a:lumMod val="75000"/>
                  </a:schemeClr>
                </a:solidFill>
                <a:latin typeface="Dom Casual" charset="0"/>
                <a:ea typeface="+mj-ea"/>
                <a:cs typeface="+mj-cs"/>
              </a:rPr>
              <a:t>Protocol</a:t>
            </a:r>
            <a:r>
              <a:rPr lang="es-MX" sz="1800" b="1" dirty="0">
                <a:solidFill>
                  <a:schemeClr val="accent3">
                    <a:lumMod val="75000"/>
                  </a:schemeClr>
                </a:solidFill>
                <a:latin typeface="Dom Casual" charset="0"/>
                <a:ea typeface="+mj-ea"/>
                <a:cs typeface="+mj-cs"/>
              </a:rPr>
              <a:t> </a:t>
            </a:r>
            <a:r>
              <a:rPr lang="es-MX" sz="1800" b="1" dirty="0" err="1">
                <a:solidFill>
                  <a:schemeClr val="accent3">
                    <a:lumMod val="75000"/>
                  </a:schemeClr>
                </a:solidFill>
                <a:latin typeface="Dom Casual" charset="0"/>
                <a:ea typeface="+mj-ea"/>
                <a:cs typeface="+mj-cs"/>
              </a:rPr>
              <a:t>Label</a:t>
            </a:r>
            <a:r>
              <a:rPr lang="es-MX" sz="1800" b="1" dirty="0">
                <a:solidFill>
                  <a:schemeClr val="accent3">
                    <a:lumMod val="75000"/>
                  </a:schemeClr>
                </a:solidFill>
                <a:latin typeface="Dom Casual" charset="0"/>
                <a:ea typeface="+mj-ea"/>
                <a:cs typeface="+mj-cs"/>
              </a:rPr>
              <a:t> </a:t>
            </a:r>
            <a:r>
              <a:rPr lang="es-MX" sz="1800" b="1" dirty="0" err="1">
                <a:solidFill>
                  <a:schemeClr val="accent3">
                    <a:lumMod val="75000"/>
                  </a:schemeClr>
                </a:solidFill>
                <a:latin typeface="Dom Casual" charset="0"/>
                <a:ea typeface="+mj-ea"/>
                <a:cs typeface="+mj-cs"/>
              </a:rPr>
              <a:t>Switching</a:t>
            </a:r>
            <a:r>
              <a:rPr lang="es-MX" sz="1800" b="1" dirty="0">
                <a:solidFill>
                  <a:schemeClr val="accent3">
                    <a:lumMod val="75000"/>
                  </a:schemeClr>
                </a:solidFill>
                <a:latin typeface="Dom Casual" charset="0"/>
                <a:ea typeface="+mj-ea"/>
                <a:cs typeface="+mj-cs"/>
              </a:rPr>
              <a:t>)</a:t>
            </a:r>
          </a:p>
        </p:txBody>
      </p:sp>
    </p:spTree>
    <p:extLst>
      <p:ext uri="{BB962C8B-B14F-4D97-AF65-F5344CB8AC3E}">
        <p14:creationId xmlns:p14="http://schemas.microsoft.com/office/powerpoint/2010/main" val="39958693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09" y="1052736"/>
            <a:ext cx="8352931" cy="2262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dirty="0">
                <a:latin typeface="Arial" pitchFamily="34" charset="0"/>
                <a:cs typeface="Arial" pitchFamily="34" charset="0"/>
              </a:rPr>
              <a:t>Al igual que Internet, las redes MPLS de los proveedores de servicios son </a:t>
            </a:r>
            <a:r>
              <a:rPr lang="es-ES" b="1" dirty="0">
                <a:solidFill>
                  <a:schemeClr val="accent6">
                    <a:lumMod val="75000"/>
                  </a:schemeClr>
                </a:solidFill>
                <a:latin typeface="Arial" pitchFamily="34" charset="0"/>
                <a:cs typeface="Arial" pitchFamily="34" charset="0"/>
              </a:rPr>
              <a:t>infraestructuras compartidas </a:t>
            </a:r>
            <a:r>
              <a:rPr lang="es-ES" dirty="0">
                <a:latin typeface="Arial" pitchFamily="34" charset="0"/>
                <a:cs typeface="Arial" pitchFamily="34" charset="0"/>
              </a:rPr>
              <a:t>porque </a:t>
            </a:r>
            <a:r>
              <a:rPr lang="es-ES" b="1" dirty="0">
                <a:solidFill>
                  <a:schemeClr val="accent6">
                    <a:lumMod val="75000"/>
                  </a:schemeClr>
                </a:solidFill>
                <a:latin typeface="Arial" pitchFamily="34" charset="0"/>
                <a:cs typeface="Arial" pitchFamily="34" charset="0"/>
              </a:rPr>
              <a:t>muchas empresas de clientes se conectan y comparten la misma infraestructura para realizar conexiones WAN.</a:t>
            </a:r>
          </a:p>
          <a:p>
            <a:pPr marL="285750" indent="-285750" algn="just">
              <a:lnSpc>
                <a:spcPct val="150000"/>
              </a:lnSpc>
              <a:buFont typeface="Arial" panose="020B0604020202020204" pitchFamily="34" charset="0"/>
              <a:buChar char="•"/>
            </a:pPr>
            <a:r>
              <a:rPr lang="es-ES" dirty="0">
                <a:latin typeface="Arial" pitchFamily="34" charset="0"/>
                <a:cs typeface="Arial" pitchFamily="34" charset="0"/>
              </a:rPr>
              <a:t>Las </a:t>
            </a:r>
            <a:r>
              <a:rPr lang="es-ES" b="1" dirty="0">
                <a:solidFill>
                  <a:schemeClr val="accent6">
                    <a:lumMod val="75000"/>
                  </a:schemeClr>
                </a:solidFill>
                <a:latin typeface="Arial" pitchFamily="34" charset="0"/>
                <a:cs typeface="Arial" pitchFamily="34" charset="0"/>
              </a:rPr>
              <a:t>etiquetas </a:t>
            </a:r>
            <a:r>
              <a:rPr lang="es-ES" dirty="0">
                <a:latin typeface="Arial" pitchFamily="34" charset="0"/>
                <a:cs typeface="Arial" pitchFamily="34" charset="0"/>
              </a:rPr>
              <a:t>se utilizan para </a:t>
            </a:r>
            <a:r>
              <a:rPr lang="es-ES" b="1" dirty="0">
                <a:solidFill>
                  <a:schemeClr val="accent6">
                    <a:lumMod val="75000"/>
                  </a:schemeClr>
                </a:solidFill>
                <a:latin typeface="Arial" pitchFamily="34" charset="0"/>
                <a:cs typeface="Arial" pitchFamily="34" charset="0"/>
              </a:rPr>
              <a:t>separar el tráfico de los diferentes clientes </a:t>
            </a:r>
            <a:r>
              <a:rPr lang="es-ES" dirty="0">
                <a:latin typeface="Arial" pitchFamily="34" charset="0"/>
                <a:cs typeface="Arial" pitchFamily="34" charset="0"/>
              </a:rPr>
              <a:t>a medida que viaja por la infraestructura compartida y asegura de que no se mezcle el tráfico de los clientes.</a:t>
            </a:r>
            <a:endParaRPr lang="es-MX" dirty="0">
              <a:latin typeface="Arial" pitchFamily="34" charset="0"/>
              <a:cs typeface="Arial" pitchFamily="34" charset="0"/>
            </a:endParaRPr>
          </a:p>
        </p:txBody>
      </p:sp>
      <p:pic>
        <p:nvPicPr>
          <p:cNvPr id="2" name="Picture 2">
            <a:extLst>
              <a:ext uri="{FF2B5EF4-FFF2-40B4-BE49-F238E27FC236}">
                <a16:creationId xmlns:a16="http://schemas.microsoft.com/office/drawing/2014/main" id="{EE5B244D-1000-A56A-F67E-F2965B82E8D3}"/>
              </a:ext>
            </a:extLst>
          </p:cNvPr>
          <p:cNvPicPr>
            <a:picLocks noChangeAspect="1"/>
          </p:cNvPicPr>
          <p:nvPr/>
        </p:nvPicPr>
        <p:blipFill>
          <a:blip r:embed="rId2"/>
          <a:stretch>
            <a:fillRect/>
          </a:stretch>
        </p:blipFill>
        <p:spPr>
          <a:xfrm>
            <a:off x="2123728" y="3386208"/>
            <a:ext cx="5112568" cy="2940060"/>
          </a:xfrm>
          <a:prstGeom prst="rect">
            <a:avLst/>
          </a:prstGeom>
        </p:spPr>
      </p:pic>
      <p:sp>
        <p:nvSpPr>
          <p:cNvPr id="3" name="Text Box 6">
            <a:extLst>
              <a:ext uri="{FF2B5EF4-FFF2-40B4-BE49-F238E27FC236}">
                <a16:creationId xmlns:a16="http://schemas.microsoft.com/office/drawing/2014/main" id="{7E8A5226-E56A-9EF9-29FF-75CC17A57BE8}"/>
              </a:ext>
            </a:extLst>
          </p:cNvPr>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b="1" dirty="0">
                <a:solidFill>
                  <a:schemeClr val="accent3">
                    <a:lumMod val="75000"/>
                  </a:schemeClr>
                </a:solidFill>
                <a:latin typeface="Dom Casual" charset="0"/>
                <a:ea typeface="+mj-ea"/>
                <a:cs typeface="+mj-cs"/>
              </a:rPr>
              <a:t>(Multi </a:t>
            </a:r>
            <a:r>
              <a:rPr lang="es-MX" sz="1800" b="1" dirty="0" err="1">
                <a:solidFill>
                  <a:schemeClr val="accent3">
                    <a:lumMod val="75000"/>
                  </a:schemeClr>
                </a:solidFill>
                <a:latin typeface="Dom Casual" charset="0"/>
                <a:ea typeface="+mj-ea"/>
                <a:cs typeface="+mj-cs"/>
              </a:rPr>
              <a:t>Protocol</a:t>
            </a:r>
            <a:r>
              <a:rPr lang="es-MX" sz="1800" b="1" dirty="0">
                <a:solidFill>
                  <a:schemeClr val="accent3">
                    <a:lumMod val="75000"/>
                  </a:schemeClr>
                </a:solidFill>
                <a:latin typeface="Dom Casual" charset="0"/>
                <a:ea typeface="+mj-ea"/>
                <a:cs typeface="+mj-cs"/>
              </a:rPr>
              <a:t> </a:t>
            </a:r>
            <a:r>
              <a:rPr lang="es-MX" sz="1800" b="1" dirty="0" err="1">
                <a:solidFill>
                  <a:schemeClr val="accent3">
                    <a:lumMod val="75000"/>
                  </a:schemeClr>
                </a:solidFill>
                <a:latin typeface="Dom Casual" charset="0"/>
                <a:ea typeface="+mj-ea"/>
                <a:cs typeface="+mj-cs"/>
              </a:rPr>
              <a:t>Label</a:t>
            </a:r>
            <a:r>
              <a:rPr lang="es-MX" sz="1800" b="1" dirty="0">
                <a:solidFill>
                  <a:schemeClr val="accent3">
                    <a:lumMod val="75000"/>
                  </a:schemeClr>
                </a:solidFill>
                <a:latin typeface="Dom Casual" charset="0"/>
                <a:ea typeface="+mj-ea"/>
                <a:cs typeface="+mj-cs"/>
              </a:rPr>
              <a:t> </a:t>
            </a:r>
            <a:r>
              <a:rPr lang="es-MX" sz="1800" b="1" dirty="0" err="1">
                <a:solidFill>
                  <a:schemeClr val="accent3">
                    <a:lumMod val="75000"/>
                  </a:schemeClr>
                </a:solidFill>
                <a:latin typeface="Dom Casual" charset="0"/>
                <a:ea typeface="+mj-ea"/>
                <a:cs typeface="+mj-cs"/>
              </a:rPr>
              <a:t>Switching</a:t>
            </a:r>
            <a:r>
              <a:rPr lang="es-MX" sz="1800" b="1" dirty="0">
                <a:solidFill>
                  <a:schemeClr val="accent3">
                    <a:lumMod val="75000"/>
                  </a:schemeClr>
                </a:solidFill>
                <a:latin typeface="Dom Casual" charset="0"/>
                <a:ea typeface="+mj-ea"/>
                <a:cs typeface="+mj-cs"/>
              </a:rPr>
              <a:t>)</a:t>
            </a:r>
          </a:p>
        </p:txBody>
      </p:sp>
    </p:spTree>
    <p:extLst>
      <p:ext uri="{BB962C8B-B14F-4D97-AF65-F5344CB8AC3E}">
        <p14:creationId xmlns:p14="http://schemas.microsoft.com/office/powerpoint/2010/main" val="2291530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495923" y="1725970"/>
            <a:ext cx="7920880"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fr-FR" sz="1800" dirty="0">
                <a:latin typeface="Arial" pitchFamily="34" charset="0"/>
                <a:cs typeface="Arial" pitchFamily="34" charset="0"/>
              </a:rPr>
              <a:t>Un router MPLS </a:t>
            </a:r>
            <a:r>
              <a:rPr lang="fr-FR" sz="1800" dirty="0" err="1">
                <a:latin typeface="Arial" pitchFamily="34" charset="0"/>
                <a:cs typeface="Arial" pitchFamily="34" charset="0"/>
              </a:rPr>
              <a:t>puede</a:t>
            </a:r>
            <a:r>
              <a:rPr lang="fr-FR" sz="1800" dirty="0">
                <a:latin typeface="Arial" pitchFamily="34" charset="0"/>
                <a:cs typeface="Arial" pitchFamily="34" charset="0"/>
              </a:rPr>
              <a:t> </a:t>
            </a:r>
            <a:r>
              <a:rPr lang="fr-FR" sz="1800" dirty="0" err="1">
                <a:latin typeface="Arial" pitchFamily="34" charset="0"/>
                <a:cs typeface="Arial" pitchFamily="34" charset="0"/>
              </a:rPr>
              <a:t>ser</a:t>
            </a:r>
            <a:r>
              <a:rPr lang="fr-FR" sz="1800" dirty="0">
                <a:latin typeface="Arial" pitchFamily="34" charset="0"/>
                <a:cs typeface="Arial" pitchFamily="34" charset="0"/>
              </a:rPr>
              <a:t>:</a:t>
            </a:r>
          </a:p>
          <a:p>
            <a:pPr marL="571500" indent="-285750" algn="just">
              <a:lnSpc>
                <a:spcPct val="150000"/>
              </a:lnSpc>
              <a:buFont typeface="Courier New" panose="02070309020205020404" pitchFamily="49" charset="0"/>
              <a:buChar char="o"/>
            </a:pPr>
            <a:r>
              <a:rPr lang="fr-FR" sz="1800" dirty="0">
                <a:latin typeface="Arial" pitchFamily="34" charset="0"/>
                <a:cs typeface="Arial" pitchFamily="34" charset="0"/>
              </a:rPr>
              <a:t>Un </a:t>
            </a:r>
            <a:r>
              <a:rPr lang="fr-FR" sz="1800" b="1" dirty="0">
                <a:solidFill>
                  <a:schemeClr val="accent6">
                    <a:lumMod val="75000"/>
                  </a:schemeClr>
                </a:solidFill>
                <a:latin typeface="Arial" pitchFamily="34" charset="0"/>
                <a:cs typeface="Arial" pitchFamily="34" charset="0"/>
              </a:rPr>
              <a:t>router de borde de cliente (CE)</a:t>
            </a:r>
            <a:endParaRPr lang="fr-FR" sz="1800" dirty="0">
              <a:latin typeface="Arial" pitchFamily="34" charset="0"/>
              <a:cs typeface="Arial" pitchFamily="34" charset="0"/>
            </a:endParaRPr>
          </a:p>
          <a:p>
            <a:pPr marL="571500" indent="-285750" algn="just">
              <a:lnSpc>
                <a:spcPct val="150000"/>
              </a:lnSpc>
              <a:buFont typeface="Courier New" panose="02070309020205020404" pitchFamily="49" charset="0"/>
              <a:buChar char="o"/>
            </a:pPr>
            <a:r>
              <a:rPr lang="fr-FR" sz="1800" dirty="0">
                <a:latin typeface="Arial" pitchFamily="34" charset="0"/>
                <a:cs typeface="Arial" pitchFamily="34" charset="0"/>
              </a:rPr>
              <a:t>Un</a:t>
            </a:r>
            <a:r>
              <a:rPr lang="fr-FR" sz="1800" b="1" dirty="0">
                <a:solidFill>
                  <a:schemeClr val="accent6">
                    <a:lumMod val="75000"/>
                  </a:schemeClr>
                </a:solidFill>
                <a:latin typeface="Arial" pitchFamily="34" charset="0"/>
                <a:cs typeface="Arial" pitchFamily="34" charset="0"/>
              </a:rPr>
              <a:t> router de borde de </a:t>
            </a:r>
            <a:r>
              <a:rPr lang="fr-FR" sz="1800" b="1" dirty="0" err="1">
                <a:solidFill>
                  <a:schemeClr val="accent6">
                    <a:lumMod val="75000"/>
                  </a:schemeClr>
                </a:solidFill>
                <a:latin typeface="Arial" pitchFamily="34" charset="0"/>
                <a:cs typeface="Arial" pitchFamily="34" charset="0"/>
              </a:rPr>
              <a:t>proveedor</a:t>
            </a:r>
            <a:r>
              <a:rPr lang="fr-FR" sz="1800" b="1" dirty="0">
                <a:solidFill>
                  <a:schemeClr val="accent6">
                    <a:lumMod val="75000"/>
                  </a:schemeClr>
                </a:solidFill>
                <a:latin typeface="Arial" pitchFamily="34" charset="0"/>
                <a:cs typeface="Arial" pitchFamily="34" charset="0"/>
              </a:rPr>
              <a:t> (PE)</a:t>
            </a:r>
          </a:p>
          <a:p>
            <a:pPr marL="571500" indent="-285750" algn="just">
              <a:lnSpc>
                <a:spcPct val="150000"/>
              </a:lnSpc>
              <a:buFont typeface="Courier New" panose="02070309020205020404" pitchFamily="49" charset="0"/>
              <a:buChar char="o"/>
            </a:pPr>
            <a:r>
              <a:rPr lang="fr-FR" sz="1800" dirty="0">
                <a:latin typeface="Arial" pitchFamily="34" charset="0"/>
                <a:cs typeface="Arial" pitchFamily="34" charset="0"/>
              </a:rPr>
              <a:t>Un</a:t>
            </a:r>
            <a:r>
              <a:rPr lang="fr-FR" sz="1800" b="1" dirty="0">
                <a:solidFill>
                  <a:schemeClr val="accent6">
                    <a:lumMod val="75000"/>
                  </a:schemeClr>
                </a:solidFill>
                <a:latin typeface="Arial" pitchFamily="34" charset="0"/>
                <a:cs typeface="Arial" pitchFamily="34" charset="0"/>
              </a:rPr>
              <a:t> router de </a:t>
            </a:r>
            <a:r>
              <a:rPr lang="fr-FR" sz="1800" b="1" dirty="0" err="1">
                <a:solidFill>
                  <a:schemeClr val="accent6">
                    <a:lumMod val="75000"/>
                  </a:schemeClr>
                </a:solidFill>
                <a:latin typeface="Arial" pitchFamily="34" charset="0"/>
                <a:cs typeface="Arial" pitchFamily="34" charset="0"/>
              </a:rPr>
              <a:t>proveedor</a:t>
            </a:r>
            <a:r>
              <a:rPr lang="fr-FR" sz="1800" b="1" dirty="0">
                <a:solidFill>
                  <a:schemeClr val="accent6">
                    <a:lumMod val="75000"/>
                  </a:schemeClr>
                </a:solidFill>
                <a:latin typeface="Arial" pitchFamily="34" charset="0"/>
                <a:cs typeface="Arial" pitchFamily="34" charset="0"/>
              </a:rPr>
              <a:t> </a:t>
            </a:r>
            <a:r>
              <a:rPr lang="fr-FR" sz="1800" b="1" dirty="0" err="1">
                <a:solidFill>
                  <a:schemeClr val="accent6">
                    <a:lumMod val="75000"/>
                  </a:schemeClr>
                </a:solidFill>
                <a:latin typeface="Arial" pitchFamily="34" charset="0"/>
                <a:cs typeface="Arial" pitchFamily="34" charset="0"/>
              </a:rPr>
              <a:t>interno</a:t>
            </a:r>
            <a:r>
              <a:rPr lang="fr-FR" sz="1800" b="1" dirty="0">
                <a:solidFill>
                  <a:schemeClr val="accent6">
                    <a:lumMod val="75000"/>
                  </a:schemeClr>
                </a:solidFill>
                <a:latin typeface="Arial" pitchFamily="34" charset="0"/>
                <a:cs typeface="Arial" pitchFamily="34" charset="0"/>
              </a:rPr>
              <a:t> (P).</a:t>
            </a:r>
            <a:endParaRPr lang="es-MX" sz="1800" dirty="0">
              <a:solidFill>
                <a:schemeClr val="accent6">
                  <a:lumMod val="75000"/>
                </a:schemeClr>
              </a:solidFill>
              <a:latin typeface="Arial" pitchFamily="34" charset="0"/>
              <a:cs typeface="Arial" pitchFamily="34" charset="0"/>
            </a:endParaRPr>
          </a:p>
        </p:txBody>
      </p:sp>
      <p:grpSp>
        <p:nvGrpSpPr>
          <p:cNvPr id="3" name="Grupo 2">
            <a:extLst>
              <a:ext uri="{FF2B5EF4-FFF2-40B4-BE49-F238E27FC236}">
                <a16:creationId xmlns:a16="http://schemas.microsoft.com/office/drawing/2014/main" id="{B53E4B3A-664D-F17B-506F-762842C678F1}"/>
              </a:ext>
            </a:extLst>
          </p:cNvPr>
          <p:cNvGrpSpPr/>
          <p:nvPr/>
        </p:nvGrpSpPr>
        <p:grpSpPr>
          <a:xfrm>
            <a:off x="0" y="4549894"/>
            <a:ext cx="9144000" cy="1502628"/>
            <a:chOff x="-36007" y="5301208"/>
            <a:chExt cx="9144000" cy="1502628"/>
          </a:xfrm>
        </p:grpSpPr>
        <p:pic>
          <p:nvPicPr>
            <p:cNvPr id="4" name="Imagen 3">
              <a:extLst>
                <a:ext uri="{FF2B5EF4-FFF2-40B4-BE49-F238E27FC236}">
                  <a16:creationId xmlns:a16="http://schemas.microsoft.com/office/drawing/2014/main" id="{41B82826-B2E1-B83F-255E-49A104F10549}"/>
                </a:ext>
              </a:extLst>
            </p:cNvPr>
            <p:cNvPicPr>
              <a:picLocks noChangeAspect="1"/>
            </p:cNvPicPr>
            <p:nvPr/>
          </p:nvPicPr>
          <p:blipFill>
            <a:blip r:embed="rId2"/>
            <a:stretch>
              <a:fillRect/>
            </a:stretch>
          </p:blipFill>
          <p:spPr>
            <a:xfrm>
              <a:off x="-36007" y="5301208"/>
              <a:ext cx="9144000" cy="1317962"/>
            </a:xfrm>
            <a:prstGeom prst="rect">
              <a:avLst/>
            </a:prstGeom>
          </p:spPr>
        </p:pic>
        <p:sp>
          <p:nvSpPr>
            <p:cNvPr id="5" name="CuadroTexto 4">
              <a:extLst>
                <a:ext uri="{FF2B5EF4-FFF2-40B4-BE49-F238E27FC236}">
                  <a16:creationId xmlns:a16="http://schemas.microsoft.com/office/drawing/2014/main" id="{37DD2021-8540-E96C-1F46-BC61C7BA7CE8}"/>
                </a:ext>
              </a:extLst>
            </p:cNvPr>
            <p:cNvSpPr txBox="1"/>
            <p:nvPr/>
          </p:nvSpPr>
          <p:spPr>
            <a:xfrm>
              <a:off x="4420356" y="6434504"/>
              <a:ext cx="303288" cy="369332"/>
            </a:xfrm>
            <a:prstGeom prst="rect">
              <a:avLst/>
            </a:prstGeom>
            <a:noFill/>
          </p:spPr>
          <p:txBody>
            <a:bodyPr wrap="none" rtlCol="0">
              <a:spAutoFit/>
            </a:bodyPr>
            <a:lstStyle/>
            <a:p>
              <a:r>
                <a:rPr lang="es-MX" dirty="0"/>
                <a:t>P</a:t>
              </a:r>
            </a:p>
          </p:txBody>
        </p:sp>
      </p:grpSp>
      <p:sp>
        <p:nvSpPr>
          <p:cNvPr id="2" name="Text Box 6">
            <a:extLst>
              <a:ext uri="{FF2B5EF4-FFF2-40B4-BE49-F238E27FC236}">
                <a16:creationId xmlns:a16="http://schemas.microsoft.com/office/drawing/2014/main" id="{1FDFADF5-B352-CB5A-C7E7-9C26BE88DF18}"/>
              </a:ext>
            </a:extLst>
          </p:cNvPr>
          <p:cNvSpPr txBox="1">
            <a:spLocks noChangeArrowheads="1"/>
          </p:cNvSpPr>
          <p:nvPr/>
        </p:nvSpPr>
        <p:spPr bwMode="auto">
          <a:xfrm>
            <a:off x="686844" y="374591"/>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b="1" dirty="0">
                <a:solidFill>
                  <a:schemeClr val="accent3">
                    <a:lumMod val="75000"/>
                  </a:schemeClr>
                </a:solidFill>
                <a:latin typeface="Dom Casual" charset="0"/>
                <a:ea typeface="+mj-ea"/>
                <a:cs typeface="+mj-cs"/>
              </a:rPr>
              <a:t>(Multi </a:t>
            </a:r>
            <a:r>
              <a:rPr lang="es-MX" sz="1800" b="1" dirty="0" err="1">
                <a:solidFill>
                  <a:schemeClr val="accent3">
                    <a:lumMod val="75000"/>
                  </a:schemeClr>
                </a:solidFill>
                <a:latin typeface="Dom Casual" charset="0"/>
                <a:ea typeface="+mj-ea"/>
                <a:cs typeface="+mj-cs"/>
              </a:rPr>
              <a:t>Protocol</a:t>
            </a:r>
            <a:r>
              <a:rPr lang="es-MX" sz="1800" b="1" dirty="0">
                <a:solidFill>
                  <a:schemeClr val="accent3">
                    <a:lumMod val="75000"/>
                  </a:schemeClr>
                </a:solidFill>
                <a:latin typeface="Dom Casual" charset="0"/>
                <a:ea typeface="+mj-ea"/>
                <a:cs typeface="+mj-cs"/>
              </a:rPr>
              <a:t> </a:t>
            </a:r>
            <a:r>
              <a:rPr lang="es-MX" sz="1800" b="1" dirty="0" err="1">
                <a:solidFill>
                  <a:schemeClr val="accent3">
                    <a:lumMod val="75000"/>
                  </a:schemeClr>
                </a:solidFill>
                <a:latin typeface="Dom Casual" charset="0"/>
                <a:ea typeface="+mj-ea"/>
                <a:cs typeface="+mj-cs"/>
              </a:rPr>
              <a:t>Label</a:t>
            </a:r>
            <a:r>
              <a:rPr lang="es-MX" sz="1800" b="1" dirty="0">
                <a:solidFill>
                  <a:schemeClr val="accent3">
                    <a:lumMod val="75000"/>
                  </a:schemeClr>
                </a:solidFill>
                <a:latin typeface="Dom Casual" charset="0"/>
                <a:ea typeface="+mj-ea"/>
                <a:cs typeface="+mj-cs"/>
              </a:rPr>
              <a:t> </a:t>
            </a:r>
            <a:r>
              <a:rPr lang="es-MX" sz="1800" b="1" dirty="0" err="1">
                <a:solidFill>
                  <a:schemeClr val="accent3">
                    <a:lumMod val="75000"/>
                  </a:schemeClr>
                </a:solidFill>
                <a:latin typeface="Dom Casual" charset="0"/>
                <a:ea typeface="+mj-ea"/>
                <a:cs typeface="+mj-cs"/>
              </a:rPr>
              <a:t>Switching</a:t>
            </a:r>
            <a:r>
              <a:rPr lang="es-MX" sz="1800" b="1" dirty="0">
                <a:solidFill>
                  <a:schemeClr val="accent3">
                    <a:lumMod val="75000"/>
                  </a:schemeClr>
                </a:solidFill>
                <a:latin typeface="Dom Casual" charset="0"/>
                <a:ea typeface="+mj-ea"/>
                <a:cs typeface="+mj-cs"/>
              </a:rPr>
              <a:t>)</a:t>
            </a:r>
          </a:p>
        </p:txBody>
      </p:sp>
    </p:spTree>
    <p:extLst>
      <p:ext uri="{BB962C8B-B14F-4D97-AF65-F5344CB8AC3E}">
        <p14:creationId xmlns:p14="http://schemas.microsoft.com/office/powerpoint/2010/main" val="302208908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3" name="Rectangle 3082">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Rectangle 3084">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9143997"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Rectangle 3086">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608647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Rectangle 3088">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9143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8" name="Text Box 6"/>
          <p:cNvSpPr txBox="1">
            <a:spLocks noChangeArrowheads="1"/>
          </p:cNvSpPr>
          <p:nvPr/>
        </p:nvSpPr>
        <p:spPr bwMode="auto">
          <a:xfrm>
            <a:off x="524785" y="5490971"/>
            <a:ext cx="5221554" cy="1159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nSpc>
                <a:spcPct val="90000"/>
              </a:lnSpc>
              <a:spcBef>
                <a:spcPct val="0"/>
              </a:spcBef>
              <a:spcAft>
                <a:spcPts val="600"/>
              </a:spcAft>
            </a:pPr>
            <a:r>
              <a:rPr lang="en-US" sz="3500" b="1" kern="1200" dirty="0" err="1">
                <a:solidFill>
                  <a:srgbClr val="FFFFFF"/>
                </a:solidFill>
                <a:effectLst>
                  <a:outerShdw blurRad="38100" dist="38100" dir="2700000" algn="tl">
                    <a:srgbClr val="C0C0C0"/>
                  </a:outerShdw>
                </a:effectLst>
                <a:latin typeface="+mj-lt"/>
                <a:ea typeface="+mj-ea"/>
                <a:cs typeface="+mj-cs"/>
              </a:rPr>
              <a:t>Introducción</a:t>
            </a:r>
            <a:r>
              <a:rPr lang="en-US" sz="3500" b="1" kern="1200" dirty="0">
                <a:solidFill>
                  <a:srgbClr val="FFFFFF"/>
                </a:solidFill>
                <a:effectLst>
                  <a:outerShdw blurRad="38100" dist="38100" dir="2700000" algn="tl">
                    <a:srgbClr val="C0C0C0"/>
                  </a:outerShdw>
                </a:effectLst>
                <a:latin typeface="+mj-lt"/>
                <a:ea typeface="+mj-ea"/>
                <a:cs typeface="+mj-cs"/>
              </a:rPr>
              <a:t> a las redes WAN</a:t>
            </a:r>
          </a:p>
        </p:txBody>
      </p:sp>
      <p:pic>
        <p:nvPicPr>
          <p:cNvPr id="2" name="Imagen 1" descr="Imagen que contiene interior, tabla, juguete, oficina&#10;&#10;Descripción generada automáticamente">
            <a:extLst>
              <a:ext uri="{FF2B5EF4-FFF2-40B4-BE49-F238E27FC236}">
                <a16:creationId xmlns:a16="http://schemas.microsoft.com/office/drawing/2014/main" id="{B2AF0578-7021-D8BC-DED0-E29F8FDE43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447" y="390832"/>
            <a:ext cx="8216570" cy="4519114"/>
          </a:xfrm>
          <a:prstGeom prst="rect">
            <a:avLst/>
          </a:prstGeom>
        </p:spPr>
      </p:pic>
    </p:spTree>
    <p:extLst>
      <p:ext uri="{BB962C8B-B14F-4D97-AF65-F5344CB8AC3E}">
        <p14:creationId xmlns:p14="http://schemas.microsoft.com/office/powerpoint/2010/main" val="234323012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413538" y="1393761"/>
            <a:ext cx="8316924" cy="294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Cuando los ruteadores </a:t>
            </a:r>
            <a:r>
              <a:rPr lang="es-ES" sz="1800" b="1" dirty="0">
                <a:latin typeface="Arial" pitchFamily="34" charset="0"/>
                <a:cs typeface="Arial" pitchFamily="34" charset="0"/>
              </a:rPr>
              <a:t>PE</a:t>
            </a:r>
            <a:r>
              <a:rPr lang="es-ES" sz="1800" dirty="0">
                <a:latin typeface="Arial" pitchFamily="34" charset="0"/>
                <a:cs typeface="Arial" pitchFamily="34" charset="0"/>
              </a:rPr>
              <a:t> reciben tramas de los ruteadores </a:t>
            </a:r>
            <a:r>
              <a:rPr lang="es-ES" sz="1800" b="1" dirty="0">
                <a:latin typeface="Arial" pitchFamily="34" charset="0"/>
                <a:cs typeface="Arial" pitchFamily="34" charset="0"/>
              </a:rPr>
              <a:t>CE</a:t>
            </a:r>
            <a:r>
              <a:rPr lang="es-ES" sz="1800" dirty="0">
                <a:latin typeface="Arial" pitchFamily="34" charset="0"/>
                <a:cs typeface="Arial" pitchFamily="34" charset="0"/>
              </a:rPr>
              <a:t>, agregan una </a:t>
            </a:r>
            <a:r>
              <a:rPr lang="es-ES" sz="1800" b="1" dirty="0">
                <a:solidFill>
                  <a:schemeClr val="accent6">
                    <a:lumMod val="75000"/>
                  </a:schemeClr>
                </a:solidFill>
                <a:latin typeface="Arial" pitchFamily="34" charset="0"/>
                <a:cs typeface="Arial" pitchFamily="34" charset="0"/>
              </a:rPr>
              <a:t>etiqueta</a:t>
            </a:r>
            <a:r>
              <a:rPr lang="es-ES" sz="1800" dirty="0">
                <a:latin typeface="Arial" pitchFamily="34" charset="0"/>
                <a:cs typeface="Arial" pitchFamily="34" charset="0"/>
              </a:rPr>
              <a:t> a la trama. </a:t>
            </a:r>
            <a:endParaRPr lang="es-ES" sz="1800" dirty="0">
              <a:solidFill>
                <a:schemeClr val="accent6">
                  <a:lumMod val="75000"/>
                </a:schemeClr>
              </a:solidFill>
              <a:latin typeface="Arial" pitchFamily="34" charset="0"/>
              <a:cs typeface="Arial" pitchFamily="34" charset="0"/>
            </a:endParaRP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Estas etiquetas se utilizan para </a:t>
            </a:r>
            <a:r>
              <a:rPr lang="es-ES" sz="1800" b="1" dirty="0">
                <a:solidFill>
                  <a:schemeClr val="accent6">
                    <a:lumMod val="75000"/>
                  </a:schemeClr>
                </a:solidFill>
                <a:latin typeface="Arial" pitchFamily="34" charset="0"/>
                <a:cs typeface="Arial" pitchFamily="34" charset="0"/>
              </a:rPr>
              <a:t>tomar decisiones de reenvío </a:t>
            </a:r>
            <a:r>
              <a:rPr lang="es-ES" sz="1800" dirty="0">
                <a:latin typeface="Arial" pitchFamily="34" charset="0"/>
                <a:cs typeface="Arial" pitchFamily="34" charset="0"/>
              </a:rPr>
              <a:t>dentro de la red del proveedor de servicios, </a:t>
            </a:r>
            <a:r>
              <a:rPr lang="es-ES" sz="1800" b="1" u="sng" dirty="0">
                <a:latin typeface="Arial" pitchFamily="34" charset="0"/>
                <a:cs typeface="Arial" pitchFamily="34" charset="0"/>
              </a:rPr>
              <a:t>no la IP de destino.</a:t>
            </a:r>
            <a:endParaRPr lang="fr-FR" sz="1800" b="1" dirty="0">
              <a:solidFill>
                <a:schemeClr val="accent6">
                  <a:lumMod val="75000"/>
                </a:schemeClr>
              </a:solidFill>
              <a:latin typeface="Arial" pitchFamily="34" charset="0"/>
              <a:cs typeface="Arial" pitchFamily="34" charset="0"/>
            </a:endParaRP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Los </a:t>
            </a:r>
            <a:r>
              <a:rPr lang="es-ES" sz="1800" b="1" dirty="0">
                <a:solidFill>
                  <a:schemeClr val="accent6">
                    <a:lumMod val="75000"/>
                  </a:schemeClr>
                </a:solidFill>
                <a:latin typeface="Arial" pitchFamily="34" charset="0"/>
                <a:cs typeface="Arial" pitchFamily="34" charset="0"/>
              </a:rPr>
              <a:t>ruteadores CE no usan MPLS</a:t>
            </a:r>
            <a:r>
              <a:rPr lang="es-ES" sz="1800" dirty="0">
                <a:latin typeface="Arial" pitchFamily="34" charset="0"/>
                <a:cs typeface="Arial" pitchFamily="34" charset="0"/>
              </a:rPr>
              <a:t>, solo lo usan los ruteadores </a:t>
            </a:r>
            <a:r>
              <a:rPr lang="es-ES" sz="1800" b="1" dirty="0">
                <a:latin typeface="Arial" pitchFamily="34" charset="0"/>
                <a:cs typeface="Arial" pitchFamily="34" charset="0"/>
              </a:rPr>
              <a:t>PE</a:t>
            </a:r>
            <a:r>
              <a:rPr lang="es-ES" sz="1800" dirty="0">
                <a:latin typeface="Arial" pitchFamily="34" charset="0"/>
                <a:cs typeface="Arial" pitchFamily="34" charset="0"/>
              </a:rPr>
              <a:t> y </a:t>
            </a:r>
            <a:r>
              <a:rPr lang="es-ES" sz="1800" b="1" dirty="0">
                <a:latin typeface="Arial" pitchFamily="34" charset="0"/>
                <a:cs typeface="Arial" pitchFamily="34" charset="0"/>
              </a:rPr>
              <a:t>P</a:t>
            </a:r>
            <a:r>
              <a:rPr lang="es-ES" sz="1800" dirty="0">
                <a:latin typeface="Arial" pitchFamily="34" charset="0"/>
                <a:cs typeface="Arial" pitchFamily="34" charset="0"/>
              </a:rPr>
              <a:t>. </a:t>
            </a:r>
            <a:endParaRPr lang="es-ES" sz="1800" dirty="0">
              <a:solidFill>
                <a:schemeClr val="accent6">
                  <a:lumMod val="75000"/>
                </a:schemeClr>
              </a:solidFill>
              <a:latin typeface="Arial" pitchFamily="34" charset="0"/>
              <a:cs typeface="Arial" pitchFamily="34" charset="0"/>
            </a:endParaRP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Los ruteadores </a:t>
            </a:r>
            <a:r>
              <a:rPr lang="es-ES" sz="1800" b="1" dirty="0">
                <a:latin typeface="Arial" pitchFamily="34" charset="0"/>
                <a:cs typeface="Arial" pitchFamily="34" charset="0"/>
              </a:rPr>
              <a:t>CE</a:t>
            </a:r>
            <a:r>
              <a:rPr lang="es-ES" sz="1800" dirty="0">
                <a:latin typeface="Arial" pitchFamily="34" charset="0"/>
                <a:cs typeface="Arial" pitchFamily="34" charset="0"/>
              </a:rPr>
              <a:t> forman pares de protocolo de enrutamiento dinámico con los ruteadores </a:t>
            </a:r>
            <a:r>
              <a:rPr lang="es-ES" sz="1800" b="1" dirty="0">
                <a:latin typeface="Arial" pitchFamily="34" charset="0"/>
                <a:cs typeface="Arial" pitchFamily="34" charset="0"/>
              </a:rPr>
              <a:t>PE</a:t>
            </a:r>
            <a:r>
              <a:rPr lang="es-ES" sz="1800" dirty="0">
                <a:latin typeface="Arial" pitchFamily="34" charset="0"/>
                <a:cs typeface="Arial" pitchFamily="34" charset="0"/>
              </a:rPr>
              <a:t>.</a:t>
            </a:r>
            <a:r>
              <a:rPr lang="fr-FR" sz="1800" dirty="0">
                <a:latin typeface="Arial" pitchFamily="34" charset="0"/>
                <a:cs typeface="Arial" pitchFamily="34" charset="0"/>
              </a:rPr>
              <a:t> </a:t>
            </a:r>
            <a:endParaRPr lang="es-MX" sz="1800" b="1" u="sng" dirty="0">
              <a:solidFill>
                <a:schemeClr val="accent6">
                  <a:lumMod val="75000"/>
                </a:schemeClr>
              </a:solidFill>
              <a:latin typeface="Arial" pitchFamily="34" charset="0"/>
              <a:cs typeface="Arial" pitchFamily="34" charset="0"/>
            </a:endParaRPr>
          </a:p>
        </p:txBody>
      </p:sp>
      <p:sp>
        <p:nvSpPr>
          <p:cNvPr id="2" name="Text Box 6">
            <a:extLst>
              <a:ext uri="{FF2B5EF4-FFF2-40B4-BE49-F238E27FC236}">
                <a16:creationId xmlns:a16="http://schemas.microsoft.com/office/drawing/2014/main" id="{E65FAC4C-819F-E2E6-0929-0D1526D7ED9A}"/>
              </a:ext>
            </a:extLst>
          </p:cNvPr>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b="1" dirty="0">
                <a:solidFill>
                  <a:schemeClr val="accent3">
                    <a:lumMod val="75000"/>
                  </a:schemeClr>
                </a:solidFill>
                <a:latin typeface="Dom Casual" charset="0"/>
                <a:ea typeface="+mj-ea"/>
                <a:cs typeface="+mj-cs"/>
              </a:rPr>
              <a:t>(Multi </a:t>
            </a:r>
            <a:r>
              <a:rPr lang="es-MX" sz="1800" b="1" dirty="0" err="1">
                <a:solidFill>
                  <a:schemeClr val="accent3">
                    <a:lumMod val="75000"/>
                  </a:schemeClr>
                </a:solidFill>
                <a:latin typeface="Dom Casual" charset="0"/>
                <a:ea typeface="+mj-ea"/>
                <a:cs typeface="+mj-cs"/>
              </a:rPr>
              <a:t>Protocol</a:t>
            </a:r>
            <a:r>
              <a:rPr lang="es-MX" sz="1800" b="1" dirty="0">
                <a:solidFill>
                  <a:schemeClr val="accent3">
                    <a:lumMod val="75000"/>
                  </a:schemeClr>
                </a:solidFill>
                <a:latin typeface="Dom Casual" charset="0"/>
                <a:ea typeface="+mj-ea"/>
                <a:cs typeface="+mj-cs"/>
              </a:rPr>
              <a:t> </a:t>
            </a:r>
            <a:r>
              <a:rPr lang="es-MX" sz="1800" b="1" dirty="0" err="1">
                <a:solidFill>
                  <a:schemeClr val="accent3">
                    <a:lumMod val="75000"/>
                  </a:schemeClr>
                </a:solidFill>
                <a:latin typeface="Dom Casual" charset="0"/>
                <a:ea typeface="+mj-ea"/>
                <a:cs typeface="+mj-cs"/>
              </a:rPr>
              <a:t>Label</a:t>
            </a:r>
            <a:r>
              <a:rPr lang="es-MX" sz="1800" b="1" dirty="0">
                <a:solidFill>
                  <a:schemeClr val="accent3">
                    <a:lumMod val="75000"/>
                  </a:schemeClr>
                </a:solidFill>
                <a:latin typeface="Dom Casual" charset="0"/>
                <a:ea typeface="+mj-ea"/>
                <a:cs typeface="+mj-cs"/>
              </a:rPr>
              <a:t> </a:t>
            </a:r>
            <a:r>
              <a:rPr lang="es-MX" sz="1800" b="1" dirty="0" err="1">
                <a:solidFill>
                  <a:schemeClr val="accent3">
                    <a:lumMod val="75000"/>
                  </a:schemeClr>
                </a:solidFill>
                <a:latin typeface="Dom Casual" charset="0"/>
                <a:ea typeface="+mj-ea"/>
                <a:cs typeface="+mj-cs"/>
              </a:rPr>
              <a:t>Switching</a:t>
            </a:r>
            <a:r>
              <a:rPr lang="es-MX" sz="1800" b="1" dirty="0">
                <a:solidFill>
                  <a:schemeClr val="accent3">
                    <a:lumMod val="75000"/>
                  </a:schemeClr>
                </a:solidFill>
                <a:latin typeface="Dom Casual" charset="0"/>
                <a:ea typeface="+mj-ea"/>
                <a:cs typeface="+mj-cs"/>
              </a:rPr>
              <a:t>)</a:t>
            </a:r>
          </a:p>
        </p:txBody>
      </p:sp>
      <p:grpSp>
        <p:nvGrpSpPr>
          <p:cNvPr id="6" name="Grupo 5">
            <a:extLst>
              <a:ext uri="{FF2B5EF4-FFF2-40B4-BE49-F238E27FC236}">
                <a16:creationId xmlns:a16="http://schemas.microsoft.com/office/drawing/2014/main" id="{3487727C-A8DA-0B68-4CEE-DF528048346B}"/>
              </a:ext>
            </a:extLst>
          </p:cNvPr>
          <p:cNvGrpSpPr/>
          <p:nvPr/>
        </p:nvGrpSpPr>
        <p:grpSpPr>
          <a:xfrm>
            <a:off x="0" y="4909934"/>
            <a:ext cx="9144000" cy="1502628"/>
            <a:chOff x="-36007" y="5301208"/>
            <a:chExt cx="9144000" cy="1502628"/>
          </a:xfrm>
        </p:grpSpPr>
        <p:pic>
          <p:nvPicPr>
            <p:cNvPr id="7" name="Imagen 6">
              <a:extLst>
                <a:ext uri="{FF2B5EF4-FFF2-40B4-BE49-F238E27FC236}">
                  <a16:creationId xmlns:a16="http://schemas.microsoft.com/office/drawing/2014/main" id="{2E143974-7427-511B-586C-6A6528B316C5}"/>
                </a:ext>
              </a:extLst>
            </p:cNvPr>
            <p:cNvPicPr>
              <a:picLocks noChangeAspect="1"/>
            </p:cNvPicPr>
            <p:nvPr/>
          </p:nvPicPr>
          <p:blipFill>
            <a:blip r:embed="rId2"/>
            <a:stretch>
              <a:fillRect/>
            </a:stretch>
          </p:blipFill>
          <p:spPr>
            <a:xfrm>
              <a:off x="-36007" y="5301208"/>
              <a:ext cx="9144000" cy="1317962"/>
            </a:xfrm>
            <a:prstGeom prst="rect">
              <a:avLst/>
            </a:prstGeom>
          </p:spPr>
        </p:pic>
        <p:sp>
          <p:nvSpPr>
            <p:cNvPr id="8" name="CuadroTexto 7">
              <a:extLst>
                <a:ext uri="{FF2B5EF4-FFF2-40B4-BE49-F238E27FC236}">
                  <a16:creationId xmlns:a16="http://schemas.microsoft.com/office/drawing/2014/main" id="{0836B486-D559-6A70-1C22-B4E592008374}"/>
                </a:ext>
              </a:extLst>
            </p:cNvPr>
            <p:cNvSpPr txBox="1"/>
            <p:nvPr/>
          </p:nvSpPr>
          <p:spPr>
            <a:xfrm>
              <a:off x="4420356" y="6434504"/>
              <a:ext cx="303288" cy="369332"/>
            </a:xfrm>
            <a:prstGeom prst="rect">
              <a:avLst/>
            </a:prstGeom>
            <a:noFill/>
          </p:spPr>
          <p:txBody>
            <a:bodyPr wrap="none" rtlCol="0">
              <a:spAutoFit/>
            </a:bodyPr>
            <a:lstStyle/>
            <a:p>
              <a:r>
                <a:rPr lang="es-MX" dirty="0"/>
                <a:t>P</a:t>
              </a:r>
            </a:p>
          </p:txBody>
        </p:sp>
      </p:grpSp>
    </p:spTree>
    <p:extLst>
      <p:ext uri="{BB962C8B-B14F-4D97-AF65-F5344CB8AC3E}">
        <p14:creationId xmlns:p14="http://schemas.microsoft.com/office/powerpoint/2010/main" val="1853409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15516" y="1196752"/>
            <a:ext cx="8712968" cy="211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latin typeface="Arial" pitchFamily="34" charset="0"/>
                <a:cs typeface="Arial" pitchFamily="34" charset="0"/>
              </a:rPr>
              <a:t>MPLS es una tecnología que </a:t>
            </a:r>
            <a:r>
              <a:rPr lang="es-ES" sz="1800" b="1" dirty="0">
                <a:solidFill>
                  <a:schemeClr val="accent6">
                    <a:lumMod val="75000"/>
                  </a:schemeClr>
                </a:solidFill>
                <a:latin typeface="Arial" pitchFamily="34" charset="0"/>
                <a:cs typeface="Arial" pitchFamily="34" charset="0"/>
              </a:rPr>
              <a:t>se ejecuta en la red del proveedor de servicios</a:t>
            </a:r>
            <a:r>
              <a:rPr lang="es-ES" sz="1800" dirty="0">
                <a:latin typeface="Arial" pitchFamily="34" charset="0"/>
                <a:cs typeface="Arial" pitchFamily="34" charset="0"/>
              </a:rPr>
              <a:t>, pero se pueden usar muchas </a:t>
            </a:r>
            <a:r>
              <a:rPr lang="es-ES" sz="1800" b="1" dirty="0">
                <a:solidFill>
                  <a:schemeClr val="accent6">
                    <a:lumMod val="75000"/>
                  </a:schemeClr>
                </a:solidFill>
                <a:latin typeface="Arial" pitchFamily="34" charset="0"/>
                <a:cs typeface="Arial" pitchFamily="34" charset="0"/>
              </a:rPr>
              <a:t>tecnologías diferentes </a:t>
            </a:r>
            <a:r>
              <a:rPr lang="es-ES" sz="1800" dirty="0">
                <a:latin typeface="Arial" pitchFamily="34" charset="0"/>
                <a:cs typeface="Arial" pitchFamily="34" charset="0"/>
              </a:rPr>
              <a:t>(muchos diferentes tipos de conexiones) para conectarse realmente a la red MPLS del proveedor de servicios para el servicio WAN.</a:t>
            </a:r>
          </a:p>
          <a:p>
            <a:pPr marL="285750" indent="-285750" algn="just">
              <a:lnSpc>
                <a:spcPct val="150000"/>
              </a:lnSpc>
              <a:buFont typeface="Arial" panose="020B0604020202020204" pitchFamily="34" charset="0"/>
              <a:buChar char="•"/>
            </a:pPr>
            <a:endParaRPr lang="es-MX" sz="1800" b="1" u="sng" dirty="0">
              <a:solidFill>
                <a:schemeClr val="accent6">
                  <a:lumMod val="75000"/>
                </a:schemeClr>
              </a:solidFill>
              <a:latin typeface="Arial" pitchFamily="34" charset="0"/>
              <a:cs typeface="Arial" pitchFamily="34" charset="0"/>
            </a:endParaRPr>
          </a:p>
        </p:txBody>
      </p:sp>
      <p:sp>
        <p:nvSpPr>
          <p:cNvPr id="2" name="Text Box 6">
            <a:extLst>
              <a:ext uri="{FF2B5EF4-FFF2-40B4-BE49-F238E27FC236}">
                <a16:creationId xmlns:a16="http://schemas.microsoft.com/office/drawing/2014/main" id="{E65FAC4C-819F-E2E6-0929-0D1526D7ED9A}"/>
              </a:ext>
            </a:extLst>
          </p:cNvPr>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b="1" dirty="0">
                <a:solidFill>
                  <a:schemeClr val="accent3">
                    <a:lumMod val="75000"/>
                  </a:schemeClr>
                </a:solidFill>
                <a:latin typeface="Dom Casual" charset="0"/>
                <a:ea typeface="+mj-ea"/>
                <a:cs typeface="+mj-cs"/>
              </a:rPr>
              <a:t>(Multi </a:t>
            </a:r>
            <a:r>
              <a:rPr lang="es-MX" sz="1800" b="1" dirty="0" err="1">
                <a:solidFill>
                  <a:schemeClr val="accent3">
                    <a:lumMod val="75000"/>
                  </a:schemeClr>
                </a:solidFill>
                <a:latin typeface="Dom Casual" charset="0"/>
                <a:ea typeface="+mj-ea"/>
                <a:cs typeface="+mj-cs"/>
              </a:rPr>
              <a:t>Protocol</a:t>
            </a:r>
            <a:r>
              <a:rPr lang="es-MX" sz="1800" b="1" dirty="0">
                <a:solidFill>
                  <a:schemeClr val="accent3">
                    <a:lumMod val="75000"/>
                  </a:schemeClr>
                </a:solidFill>
                <a:latin typeface="Dom Casual" charset="0"/>
                <a:ea typeface="+mj-ea"/>
                <a:cs typeface="+mj-cs"/>
              </a:rPr>
              <a:t> </a:t>
            </a:r>
            <a:r>
              <a:rPr lang="es-MX" sz="1800" b="1" dirty="0" err="1">
                <a:solidFill>
                  <a:schemeClr val="accent3">
                    <a:lumMod val="75000"/>
                  </a:schemeClr>
                </a:solidFill>
                <a:latin typeface="Dom Casual" charset="0"/>
                <a:ea typeface="+mj-ea"/>
                <a:cs typeface="+mj-cs"/>
              </a:rPr>
              <a:t>Label</a:t>
            </a:r>
            <a:r>
              <a:rPr lang="es-MX" sz="1800" b="1" dirty="0">
                <a:solidFill>
                  <a:schemeClr val="accent3">
                    <a:lumMod val="75000"/>
                  </a:schemeClr>
                </a:solidFill>
                <a:latin typeface="Dom Casual" charset="0"/>
                <a:ea typeface="+mj-ea"/>
                <a:cs typeface="+mj-cs"/>
              </a:rPr>
              <a:t> </a:t>
            </a:r>
            <a:r>
              <a:rPr lang="es-MX" sz="1800" b="1" dirty="0" err="1">
                <a:solidFill>
                  <a:schemeClr val="accent3">
                    <a:lumMod val="75000"/>
                  </a:schemeClr>
                </a:solidFill>
                <a:latin typeface="Dom Casual" charset="0"/>
                <a:ea typeface="+mj-ea"/>
                <a:cs typeface="+mj-cs"/>
              </a:rPr>
              <a:t>Switching</a:t>
            </a:r>
            <a:r>
              <a:rPr lang="es-MX" sz="1800" b="1" dirty="0">
                <a:solidFill>
                  <a:schemeClr val="accent3">
                    <a:lumMod val="75000"/>
                  </a:schemeClr>
                </a:solidFill>
                <a:latin typeface="Dom Casual" charset="0"/>
                <a:ea typeface="+mj-ea"/>
                <a:cs typeface="+mj-cs"/>
              </a:rPr>
              <a:t>)</a:t>
            </a:r>
          </a:p>
        </p:txBody>
      </p:sp>
      <p:pic>
        <p:nvPicPr>
          <p:cNvPr id="3" name="Imagen 2">
            <a:extLst>
              <a:ext uri="{FF2B5EF4-FFF2-40B4-BE49-F238E27FC236}">
                <a16:creationId xmlns:a16="http://schemas.microsoft.com/office/drawing/2014/main" id="{9DC7FD3E-2240-5905-3CA7-B23E9E6DFA94}"/>
              </a:ext>
            </a:extLst>
          </p:cNvPr>
          <p:cNvPicPr>
            <a:picLocks noChangeAspect="1"/>
          </p:cNvPicPr>
          <p:nvPr/>
        </p:nvPicPr>
        <p:blipFill>
          <a:blip r:embed="rId2"/>
          <a:stretch>
            <a:fillRect/>
          </a:stretch>
        </p:blipFill>
        <p:spPr>
          <a:xfrm>
            <a:off x="2768" y="3246247"/>
            <a:ext cx="9144000" cy="3611753"/>
          </a:xfrm>
          <a:prstGeom prst="rect">
            <a:avLst/>
          </a:prstGeom>
        </p:spPr>
      </p:pic>
    </p:spTree>
    <p:extLst>
      <p:ext uri="{BB962C8B-B14F-4D97-AF65-F5344CB8AC3E}">
        <p14:creationId xmlns:p14="http://schemas.microsoft.com/office/powerpoint/2010/main" val="310253325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458541" y="1258925"/>
            <a:ext cx="8154903" cy="211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En este caso, la </a:t>
            </a:r>
            <a:r>
              <a:rPr lang="es-ES" sz="1800" b="1" dirty="0">
                <a:solidFill>
                  <a:schemeClr val="accent5">
                    <a:lumMod val="75000"/>
                  </a:schemeClr>
                </a:solidFill>
                <a:latin typeface="Arial" pitchFamily="34" charset="0"/>
                <a:cs typeface="Arial" pitchFamily="34" charset="0"/>
              </a:rPr>
              <a:t>oficina A</a:t>
            </a:r>
            <a:r>
              <a:rPr lang="es-ES" sz="1800" dirty="0">
                <a:solidFill>
                  <a:schemeClr val="tx1">
                    <a:lumMod val="95000"/>
                    <a:lumOff val="5000"/>
                  </a:schemeClr>
                </a:solidFill>
                <a:latin typeface="Arial" pitchFamily="34" charset="0"/>
                <a:cs typeface="Arial" pitchFamily="34" charset="0"/>
              </a:rPr>
              <a:t> y la </a:t>
            </a:r>
            <a:r>
              <a:rPr lang="es-ES" sz="1800" b="1" dirty="0">
                <a:solidFill>
                  <a:schemeClr val="accent5">
                    <a:lumMod val="75000"/>
                  </a:schemeClr>
                </a:solidFill>
                <a:latin typeface="Arial" pitchFamily="34" charset="0"/>
                <a:cs typeface="Arial" pitchFamily="34" charset="0"/>
              </a:rPr>
              <a:t>oficina B</a:t>
            </a:r>
            <a:r>
              <a:rPr lang="es-ES" sz="1800" dirty="0">
                <a:solidFill>
                  <a:schemeClr val="tx1">
                    <a:lumMod val="95000"/>
                    <a:lumOff val="5000"/>
                  </a:schemeClr>
                </a:solidFill>
                <a:latin typeface="Arial" pitchFamily="34" charset="0"/>
                <a:cs typeface="Arial" pitchFamily="34" charset="0"/>
              </a:rPr>
              <a:t> se conectan a través de </a:t>
            </a:r>
            <a:r>
              <a:rPr lang="es-ES" sz="1800" b="1" dirty="0">
                <a:solidFill>
                  <a:schemeClr val="accent6">
                    <a:lumMod val="75000"/>
                  </a:schemeClr>
                </a:solidFill>
                <a:latin typeface="Arial" pitchFamily="34" charset="0"/>
                <a:cs typeface="Arial" pitchFamily="34" charset="0"/>
              </a:rPr>
              <a:t>Ethernet de fibra óptica</a:t>
            </a:r>
            <a:r>
              <a:rPr lang="es-ES" sz="1800" dirty="0">
                <a:solidFill>
                  <a:schemeClr val="tx1">
                    <a:lumMod val="95000"/>
                    <a:lumOff val="5000"/>
                  </a:schemeClr>
                </a:solidFill>
                <a:latin typeface="Arial" pitchFamily="34" charset="0"/>
                <a:cs typeface="Arial" pitchFamily="34" charset="0"/>
              </a:rPr>
              <a:t>. </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La </a:t>
            </a:r>
            <a:r>
              <a:rPr lang="es-ES" sz="1800" b="1" dirty="0">
                <a:solidFill>
                  <a:schemeClr val="accent5">
                    <a:lumMod val="75000"/>
                  </a:schemeClr>
                </a:solidFill>
                <a:latin typeface="Arial" pitchFamily="34" charset="0"/>
                <a:cs typeface="Arial" pitchFamily="34" charset="0"/>
              </a:rPr>
              <a:t>oficina C</a:t>
            </a:r>
            <a:r>
              <a:rPr lang="es-ES" sz="1800" dirty="0">
                <a:solidFill>
                  <a:schemeClr val="tx1">
                    <a:lumMod val="95000"/>
                    <a:lumOff val="5000"/>
                  </a:schemeClr>
                </a:solidFill>
                <a:latin typeface="Arial" pitchFamily="34" charset="0"/>
                <a:cs typeface="Arial" pitchFamily="34" charset="0"/>
              </a:rPr>
              <a:t> se esté conectando al proveedor de servicios a través de </a:t>
            </a:r>
            <a:r>
              <a:rPr lang="es-ES" sz="1800" b="1" dirty="0">
                <a:solidFill>
                  <a:schemeClr val="accent6">
                    <a:lumMod val="75000"/>
                  </a:schemeClr>
                </a:solidFill>
                <a:latin typeface="Arial" pitchFamily="34" charset="0"/>
                <a:cs typeface="Arial" pitchFamily="34" charset="0"/>
              </a:rPr>
              <a:t>4G</a:t>
            </a:r>
            <a:r>
              <a:rPr lang="es-ES" sz="1800" dirty="0">
                <a:solidFill>
                  <a:schemeClr val="tx1">
                    <a:lumMod val="95000"/>
                    <a:lumOff val="5000"/>
                  </a:schemeClr>
                </a:solidFill>
                <a:latin typeface="Arial" pitchFamily="34" charset="0"/>
                <a:cs typeface="Arial" pitchFamily="34" charset="0"/>
              </a:rPr>
              <a:t> o </a:t>
            </a:r>
            <a:r>
              <a:rPr lang="es-ES" sz="1800" b="1" dirty="0">
                <a:solidFill>
                  <a:schemeClr val="accent6">
                    <a:lumMod val="75000"/>
                  </a:schemeClr>
                </a:solidFill>
                <a:latin typeface="Arial" pitchFamily="34" charset="0"/>
                <a:cs typeface="Arial" pitchFamily="34" charset="0"/>
              </a:rPr>
              <a:t>5G inalámbrico</a:t>
            </a:r>
            <a:r>
              <a:rPr lang="es-ES" sz="1800" dirty="0">
                <a:solidFill>
                  <a:schemeClr val="tx1">
                    <a:lumMod val="95000"/>
                    <a:lumOff val="5000"/>
                  </a:schemeClr>
                </a:solidFill>
                <a:latin typeface="Arial" pitchFamily="34" charset="0"/>
                <a:cs typeface="Arial" pitchFamily="34" charset="0"/>
              </a:rPr>
              <a:t>.</a:t>
            </a:r>
          </a:p>
          <a:p>
            <a:pPr marL="285750" indent="-285750" algn="just">
              <a:lnSpc>
                <a:spcPct val="150000"/>
              </a:lnSpc>
              <a:buFont typeface="Arial" panose="020B0604020202020204" pitchFamily="34" charset="0"/>
              <a:buChar char="•"/>
            </a:pPr>
            <a:endParaRPr lang="es-MX" sz="1800" dirty="0">
              <a:solidFill>
                <a:schemeClr val="accent6">
                  <a:lumMod val="75000"/>
                </a:schemeClr>
              </a:solidFill>
              <a:latin typeface="Arial" pitchFamily="34" charset="0"/>
              <a:cs typeface="Arial" pitchFamily="34" charset="0"/>
            </a:endParaRPr>
          </a:p>
        </p:txBody>
      </p:sp>
      <p:sp>
        <p:nvSpPr>
          <p:cNvPr id="2" name="Text Box 6">
            <a:extLst>
              <a:ext uri="{FF2B5EF4-FFF2-40B4-BE49-F238E27FC236}">
                <a16:creationId xmlns:a16="http://schemas.microsoft.com/office/drawing/2014/main" id="{3C609B94-DFFF-12BE-5214-40EE5CD4FB92}"/>
              </a:ext>
            </a:extLst>
          </p:cNvPr>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b="1" dirty="0">
                <a:solidFill>
                  <a:schemeClr val="accent3">
                    <a:lumMod val="75000"/>
                  </a:schemeClr>
                </a:solidFill>
                <a:latin typeface="Dom Casual" charset="0"/>
                <a:ea typeface="+mj-ea"/>
                <a:cs typeface="+mj-cs"/>
              </a:rPr>
              <a:t>(Multi </a:t>
            </a:r>
            <a:r>
              <a:rPr lang="es-MX" sz="1800" b="1" dirty="0" err="1">
                <a:solidFill>
                  <a:schemeClr val="accent3">
                    <a:lumMod val="75000"/>
                  </a:schemeClr>
                </a:solidFill>
                <a:latin typeface="Dom Casual" charset="0"/>
                <a:ea typeface="+mj-ea"/>
                <a:cs typeface="+mj-cs"/>
              </a:rPr>
              <a:t>Protocol</a:t>
            </a:r>
            <a:r>
              <a:rPr lang="es-MX" sz="1800" b="1" dirty="0">
                <a:solidFill>
                  <a:schemeClr val="accent3">
                    <a:lumMod val="75000"/>
                  </a:schemeClr>
                </a:solidFill>
                <a:latin typeface="Dom Casual" charset="0"/>
                <a:ea typeface="+mj-ea"/>
                <a:cs typeface="+mj-cs"/>
              </a:rPr>
              <a:t> </a:t>
            </a:r>
            <a:r>
              <a:rPr lang="es-MX" sz="1800" b="1" dirty="0" err="1">
                <a:solidFill>
                  <a:schemeClr val="accent3">
                    <a:lumMod val="75000"/>
                  </a:schemeClr>
                </a:solidFill>
                <a:latin typeface="Dom Casual" charset="0"/>
                <a:ea typeface="+mj-ea"/>
                <a:cs typeface="+mj-cs"/>
              </a:rPr>
              <a:t>Label</a:t>
            </a:r>
            <a:r>
              <a:rPr lang="es-MX" sz="1800" b="1" dirty="0">
                <a:solidFill>
                  <a:schemeClr val="accent3">
                    <a:lumMod val="75000"/>
                  </a:schemeClr>
                </a:solidFill>
                <a:latin typeface="Dom Casual" charset="0"/>
                <a:ea typeface="+mj-ea"/>
                <a:cs typeface="+mj-cs"/>
              </a:rPr>
              <a:t> </a:t>
            </a:r>
            <a:r>
              <a:rPr lang="es-MX" sz="1800" b="1" dirty="0" err="1">
                <a:solidFill>
                  <a:schemeClr val="accent3">
                    <a:lumMod val="75000"/>
                  </a:schemeClr>
                </a:solidFill>
                <a:latin typeface="Dom Casual" charset="0"/>
                <a:ea typeface="+mj-ea"/>
                <a:cs typeface="+mj-cs"/>
              </a:rPr>
              <a:t>Switching</a:t>
            </a:r>
            <a:r>
              <a:rPr lang="es-MX" sz="1800" b="1" dirty="0">
                <a:solidFill>
                  <a:schemeClr val="accent3">
                    <a:lumMod val="75000"/>
                  </a:schemeClr>
                </a:solidFill>
                <a:latin typeface="Dom Casual" charset="0"/>
                <a:ea typeface="+mj-ea"/>
                <a:cs typeface="+mj-cs"/>
              </a:rPr>
              <a:t>)</a:t>
            </a:r>
          </a:p>
        </p:txBody>
      </p:sp>
      <p:pic>
        <p:nvPicPr>
          <p:cNvPr id="3" name="Imagen 2">
            <a:extLst>
              <a:ext uri="{FF2B5EF4-FFF2-40B4-BE49-F238E27FC236}">
                <a16:creationId xmlns:a16="http://schemas.microsoft.com/office/drawing/2014/main" id="{E3E67480-D604-2250-27C0-56C6B0521220}"/>
              </a:ext>
            </a:extLst>
          </p:cNvPr>
          <p:cNvPicPr>
            <a:picLocks noChangeAspect="1"/>
          </p:cNvPicPr>
          <p:nvPr/>
        </p:nvPicPr>
        <p:blipFill>
          <a:blip r:embed="rId2"/>
          <a:stretch>
            <a:fillRect/>
          </a:stretch>
        </p:blipFill>
        <p:spPr>
          <a:xfrm>
            <a:off x="20528" y="3246247"/>
            <a:ext cx="9144000" cy="3611753"/>
          </a:xfrm>
          <a:prstGeom prst="rect">
            <a:avLst/>
          </a:prstGeom>
        </p:spPr>
      </p:pic>
    </p:spTree>
    <p:extLst>
      <p:ext uri="{BB962C8B-B14F-4D97-AF65-F5344CB8AC3E}">
        <p14:creationId xmlns:p14="http://schemas.microsoft.com/office/powerpoint/2010/main" val="1833415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51520" y="1340768"/>
            <a:ext cx="8424939"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La </a:t>
            </a:r>
            <a:r>
              <a:rPr lang="es-ES" sz="1800" b="1" dirty="0">
                <a:solidFill>
                  <a:schemeClr val="accent5">
                    <a:lumMod val="75000"/>
                  </a:schemeClr>
                </a:solidFill>
                <a:latin typeface="Arial" pitchFamily="34" charset="0"/>
                <a:cs typeface="Arial" pitchFamily="34" charset="0"/>
              </a:rPr>
              <a:t>oficina D</a:t>
            </a:r>
            <a:r>
              <a:rPr lang="es-ES" sz="1800" b="1" dirty="0">
                <a:solidFill>
                  <a:schemeClr val="tx1">
                    <a:lumMod val="95000"/>
                    <a:lumOff val="5000"/>
                  </a:schemeClr>
                </a:solidFill>
                <a:latin typeface="Arial" pitchFamily="34" charset="0"/>
                <a:cs typeface="Arial" pitchFamily="34" charset="0"/>
              </a:rPr>
              <a:t> </a:t>
            </a:r>
            <a:r>
              <a:rPr lang="es-ES" sz="1800" dirty="0">
                <a:solidFill>
                  <a:schemeClr val="tx1">
                    <a:lumMod val="95000"/>
                    <a:lumOff val="5000"/>
                  </a:schemeClr>
                </a:solidFill>
                <a:latin typeface="Arial" pitchFamily="34" charset="0"/>
                <a:cs typeface="Arial" pitchFamily="34" charset="0"/>
              </a:rPr>
              <a:t>se conecta a través de </a:t>
            </a:r>
            <a:r>
              <a:rPr lang="es-ES" sz="1800" b="1" dirty="0">
                <a:solidFill>
                  <a:schemeClr val="accent6">
                    <a:lumMod val="75000"/>
                  </a:schemeClr>
                </a:solidFill>
                <a:latin typeface="Arial" pitchFamily="34" charset="0"/>
                <a:cs typeface="Arial" pitchFamily="34" charset="0"/>
              </a:rPr>
              <a:t>CATV</a:t>
            </a:r>
            <a:r>
              <a:rPr lang="es-ES" sz="1800" dirty="0">
                <a:solidFill>
                  <a:schemeClr val="tx1">
                    <a:lumMod val="95000"/>
                    <a:lumOff val="5000"/>
                  </a:schemeClr>
                </a:solidFill>
                <a:latin typeface="Arial" pitchFamily="34" charset="0"/>
                <a:cs typeface="Arial" pitchFamily="34" charset="0"/>
              </a:rPr>
              <a:t>, una </a:t>
            </a:r>
            <a:r>
              <a:rPr lang="es-ES" sz="1800" b="1" dirty="0">
                <a:solidFill>
                  <a:schemeClr val="accent6">
                    <a:lumMod val="75000"/>
                  </a:schemeClr>
                </a:solidFill>
                <a:latin typeface="Arial" pitchFamily="34" charset="0"/>
                <a:cs typeface="Arial" pitchFamily="34" charset="0"/>
              </a:rPr>
              <a:t>conexión de televisión por cable </a:t>
            </a:r>
            <a:r>
              <a:rPr lang="es-ES" sz="1800" dirty="0">
                <a:solidFill>
                  <a:schemeClr val="tx1">
                    <a:lumMod val="95000"/>
                    <a:lumOff val="5000"/>
                  </a:schemeClr>
                </a:solidFill>
                <a:latin typeface="Arial" pitchFamily="34" charset="0"/>
                <a:cs typeface="Arial" pitchFamily="34" charset="0"/>
              </a:rPr>
              <a:t>que se usa para el acceso a Internet en el hogar. </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La </a:t>
            </a:r>
            <a:r>
              <a:rPr lang="es-ES" sz="1800" b="1" dirty="0">
                <a:solidFill>
                  <a:schemeClr val="accent5">
                    <a:lumMod val="75000"/>
                  </a:schemeClr>
                </a:solidFill>
                <a:latin typeface="Arial" pitchFamily="34" charset="0"/>
                <a:cs typeface="Arial" pitchFamily="34" charset="0"/>
              </a:rPr>
              <a:t>oficina E</a:t>
            </a:r>
            <a:r>
              <a:rPr lang="es-ES" sz="1800" dirty="0">
                <a:solidFill>
                  <a:schemeClr val="accent5">
                    <a:lumMod val="75000"/>
                  </a:schemeClr>
                </a:solidFill>
                <a:latin typeface="Arial" pitchFamily="34" charset="0"/>
                <a:cs typeface="Arial" pitchFamily="34" charset="0"/>
              </a:rPr>
              <a:t> </a:t>
            </a:r>
            <a:r>
              <a:rPr lang="es-ES" sz="1800" dirty="0">
                <a:solidFill>
                  <a:schemeClr val="tx1">
                    <a:lumMod val="95000"/>
                    <a:lumOff val="5000"/>
                  </a:schemeClr>
                </a:solidFill>
                <a:latin typeface="Arial" pitchFamily="34" charset="0"/>
                <a:cs typeface="Arial" pitchFamily="34" charset="0"/>
              </a:rPr>
              <a:t>podría usar una </a:t>
            </a:r>
            <a:r>
              <a:rPr lang="es-ES" sz="1800" b="1" dirty="0">
                <a:solidFill>
                  <a:schemeClr val="accent6">
                    <a:lumMod val="75000"/>
                  </a:schemeClr>
                </a:solidFill>
                <a:latin typeface="Arial" pitchFamily="34" charset="0"/>
                <a:cs typeface="Arial" pitchFamily="34" charset="0"/>
              </a:rPr>
              <a:t>conexión en serie</a:t>
            </a:r>
            <a:r>
              <a:rPr lang="es-ES" sz="1800" dirty="0">
                <a:solidFill>
                  <a:schemeClr val="tx1">
                    <a:lumMod val="95000"/>
                    <a:lumOff val="5000"/>
                  </a:schemeClr>
                </a:solidFill>
                <a:latin typeface="Arial" pitchFamily="34" charset="0"/>
                <a:cs typeface="Arial" pitchFamily="34" charset="0"/>
              </a:rPr>
              <a:t>, una línea arrendada para conectarse a la infraestructura MPLS del proveedor de servicios.</a:t>
            </a:r>
          </a:p>
        </p:txBody>
      </p:sp>
      <p:pic>
        <p:nvPicPr>
          <p:cNvPr id="6" name="Imagen 5">
            <a:extLst>
              <a:ext uri="{FF2B5EF4-FFF2-40B4-BE49-F238E27FC236}">
                <a16:creationId xmlns:a16="http://schemas.microsoft.com/office/drawing/2014/main" id="{D9349322-FBF5-9B10-531C-84A5CB144308}"/>
              </a:ext>
            </a:extLst>
          </p:cNvPr>
          <p:cNvPicPr>
            <a:picLocks noChangeAspect="1"/>
          </p:cNvPicPr>
          <p:nvPr/>
        </p:nvPicPr>
        <p:blipFill>
          <a:blip r:embed="rId2"/>
          <a:stretch>
            <a:fillRect/>
          </a:stretch>
        </p:blipFill>
        <p:spPr>
          <a:xfrm>
            <a:off x="2768" y="3246247"/>
            <a:ext cx="9144000" cy="3611753"/>
          </a:xfrm>
          <a:prstGeom prst="rect">
            <a:avLst/>
          </a:prstGeom>
        </p:spPr>
      </p:pic>
      <p:sp>
        <p:nvSpPr>
          <p:cNvPr id="2" name="Text Box 6">
            <a:extLst>
              <a:ext uri="{FF2B5EF4-FFF2-40B4-BE49-F238E27FC236}">
                <a16:creationId xmlns:a16="http://schemas.microsoft.com/office/drawing/2014/main" id="{B986FAFA-DE72-F08E-91E9-0FAE462E9CE8}"/>
              </a:ext>
            </a:extLst>
          </p:cNvPr>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b="1" dirty="0">
                <a:solidFill>
                  <a:schemeClr val="accent3">
                    <a:lumMod val="75000"/>
                  </a:schemeClr>
                </a:solidFill>
                <a:latin typeface="Dom Casual" charset="0"/>
                <a:ea typeface="+mj-ea"/>
                <a:cs typeface="+mj-cs"/>
              </a:rPr>
              <a:t>(Multi </a:t>
            </a:r>
            <a:r>
              <a:rPr lang="es-MX" sz="1800" b="1" dirty="0" err="1">
                <a:solidFill>
                  <a:schemeClr val="accent3">
                    <a:lumMod val="75000"/>
                  </a:schemeClr>
                </a:solidFill>
                <a:latin typeface="Dom Casual" charset="0"/>
                <a:ea typeface="+mj-ea"/>
                <a:cs typeface="+mj-cs"/>
              </a:rPr>
              <a:t>Protocol</a:t>
            </a:r>
            <a:r>
              <a:rPr lang="es-MX" sz="1800" b="1" dirty="0">
                <a:solidFill>
                  <a:schemeClr val="accent3">
                    <a:lumMod val="75000"/>
                  </a:schemeClr>
                </a:solidFill>
                <a:latin typeface="Dom Casual" charset="0"/>
                <a:ea typeface="+mj-ea"/>
                <a:cs typeface="+mj-cs"/>
              </a:rPr>
              <a:t> </a:t>
            </a:r>
            <a:r>
              <a:rPr lang="es-MX" sz="1800" b="1" dirty="0" err="1">
                <a:solidFill>
                  <a:schemeClr val="accent3">
                    <a:lumMod val="75000"/>
                  </a:schemeClr>
                </a:solidFill>
                <a:latin typeface="Dom Casual" charset="0"/>
                <a:ea typeface="+mj-ea"/>
                <a:cs typeface="+mj-cs"/>
              </a:rPr>
              <a:t>Label</a:t>
            </a:r>
            <a:r>
              <a:rPr lang="es-MX" sz="1800" b="1" dirty="0">
                <a:solidFill>
                  <a:schemeClr val="accent3">
                    <a:lumMod val="75000"/>
                  </a:schemeClr>
                </a:solidFill>
                <a:latin typeface="Dom Casual" charset="0"/>
                <a:ea typeface="+mj-ea"/>
                <a:cs typeface="+mj-cs"/>
              </a:rPr>
              <a:t> </a:t>
            </a:r>
            <a:r>
              <a:rPr lang="es-MX" sz="1800" b="1" dirty="0" err="1">
                <a:solidFill>
                  <a:schemeClr val="accent3">
                    <a:lumMod val="75000"/>
                  </a:schemeClr>
                </a:solidFill>
                <a:latin typeface="Dom Casual" charset="0"/>
                <a:ea typeface="+mj-ea"/>
                <a:cs typeface="+mj-cs"/>
              </a:rPr>
              <a:t>Switching</a:t>
            </a:r>
            <a:r>
              <a:rPr lang="es-MX" sz="1800" b="1" dirty="0">
                <a:solidFill>
                  <a:schemeClr val="accent3">
                    <a:lumMod val="75000"/>
                  </a:schemeClr>
                </a:solidFill>
                <a:latin typeface="Dom Casual" charset="0"/>
                <a:ea typeface="+mj-ea"/>
                <a:cs typeface="+mj-cs"/>
              </a:rPr>
              <a:t>)</a:t>
            </a:r>
          </a:p>
        </p:txBody>
      </p:sp>
    </p:spTree>
    <p:extLst>
      <p:ext uri="{BB962C8B-B14F-4D97-AF65-F5344CB8AC3E}">
        <p14:creationId xmlns:p14="http://schemas.microsoft.com/office/powerpoint/2010/main" val="14884724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745549" y="1458317"/>
            <a:ext cx="7693957" cy="1287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solidFill>
                  <a:schemeClr val="tx1">
                    <a:lumMod val="95000"/>
                    <a:lumOff val="5000"/>
                  </a:schemeClr>
                </a:solidFill>
                <a:latin typeface="Arial" pitchFamily="34" charset="0"/>
                <a:cs typeface="Arial" pitchFamily="34" charset="0"/>
              </a:rPr>
              <a:t>Estos sitios se conectan al proveedor de servicios con una </a:t>
            </a:r>
            <a:r>
              <a:rPr lang="es-ES" sz="1800" b="1" dirty="0">
                <a:solidFill>
                  <a:schemeClr val="accent6">
                    <a:lumMod val="75000"/>
                  </a:schemeClr>
                </a:solidFill>
                <a:latin typeface="Arial" pitchFamily="34" charset="0"/>
                <a:cs typeface="Arial" pitchFamily="34" charset="0"/>
              </a:rPr>
              <a:t>variedad de tipos de conexión</a:t>
            </a:r>
            <a:r>
              <a:rPr lang="es-ES" sz="1800" dirty="0">
                <a:solidFill>
                  <a:schemeClr val="tx1">
                    <a:lumMod val="95000"/>
                    <a:lumOff val="5000"/>
                  </a:schemeClr>
                </a:solidFill>
                <a:latin typeface="Arial" pitchFamily="34" charset="0"/>
                <a:cs typeface="Arial" pitchFamily="34" charset="0"/>
              </a:rPr>
              <a:t> y todos podrán comunicarse entre sí a través de la infraestructura MPLS del proveedor de servicios.</a:t>
            </a: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6" name="Imagen 5">
            <a:extLst>
              <a:ext uri="{FF2B5EF4-FFF2-40B4-BE49-F238E27FC236}">
                <a16:creationId xmlns:a16="http://schemas.microsoft.com/office/drawing/2014/main" id="{D9349322-FBF5-9B10-531C-84A5CB144308}"/>
              </a:ext>
            </a:extLst>
          </p:cNvPr>
          <p:cNvPicPr>
            <a:picLocks noChangeAspect="1"/>
          </p:cNvPicPr>
          <p:nvPr/>
        </p:nvPicPr>
        <p:blipFill>
          <a:blip r:embed="rId2"/>
          <a:stretch>
            <a:fillRect/>
          </a:stretch>
        </p:blipFill>
        <p:spPr>
          <a:xfrm>
            <a:off x="20528" y="3246247"/>
            <a:ext cx="9144000" cy="3611753"/>
          </a:xfrm>
          <a:prstGeom prst="rect">
            <a:avLst/>
          </a:prstGeom>
        </p:spPr>
      </p:pic>
    </p:spTree>
    <p:extLst>
      <p:ext uri="{BB962C8B-B14F-4D97-AF65-F5344CB8AC3E}">
        <p14:creationId xmlns:p14="http://schemas.microsoft.com/office/powerpoint/2010/main" val="24110363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a:extLst>
              <a:ext uri="{FF2B5EF4-FFF2-40B4-BE49-F238E27FC236}">
                <a16:creationId xmlns:a16="http://schemas.microsoft.com/office/drawing/2014/main" id="{D112DB9F-CD70-BA3F-01D0-EDB5EC5245CB}"/>
              </a:ext>
            </a:extLst>
          </p:cNvPr>
          <p:cNvPicPr>
            <a:picLocks noChangeAspect="1"/>
          </p:cNvPicPr>
          <p:nvPr/>
        </p:nvPicPr>
        <p:blipFill>
          <a:blip r:embed="rId2"/>
          <a:stretch>
            <a:fillRect/>
          </a:stretch>
        </p:blipFill>
        <p:spPr>
          <a:xfrm>
            <a:off x="916806" y="4002100"/>
            <a:ext cx="7310388" cy="2855900"/>
          </a:xfrm>
          <a:prstGeom prst="rect">
            <a:avLst/>
          </a:prstGeom>
        </p:spPr>
      </p:pic>
      <p:sp>
        <p:nvSpPr>
          <p:cNvPr id="26629" name="Text Box 5"/>
          <p:cNvSpPr txBox="1">
            <a:spLocks noChangeArrowheads="1"/>
          </p:cNvSpPr>
          <p:nvPr/>
        </p:nvSpPr>
        <p:spPr bwMode="auto">
          <a:xfrm>
            <a:off x="542112" y="967966"/>
            <a:ext cx="7987762" cy="3365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solidFill>
                  <a:schemeClr val="tx1">
                    <a:lumMod val="95000"/>
                    <a:lumOff val="5000"/>
                  </a:schemeClr>
                </a:solidFill>
                <a:latin typeface="Arial" pitchFamily="34" charset="0"/>
                <a:cs typeface="Arial" pitchFamily="34" charset="0"/>
              </a:rPr>
              <a:t>En resumen:</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MPLS usa </a:t>
            </a:r>
            <a:r>
              <a:rPr lang="es-ES" sz="1800" b="1" dirty="0">
                <a:solidFill>
                  <a:schemeClr val="accent6">
                    <a:lumMod val="75000"/>
                  </a:schemeClr>
                </a:solidFill>
                <a:latin typeface="Arial" pitchFamily="34" charset="0"/>
                <a:cs typeface="Arial" pitchFamily="34" charset="0"/>
              </a:rPr>
              <a:t>etiquetas </a:t>
            </a:r>
            <a:r>
              <a:rPr lang="es-ES" sz="1800" dirty="0">
                <a:solidFill>
                  <a:schemeClr val="tx1">
                    <a:lumMod val="95000"/>
                    <a:lumOff val="5000"/>
                  </a:schemeClr>
                </a:solidFill>
                <a:latin typeface="Arial" pitchFamily="34" charset="0"/>
                <a:cs typeface="Arial" pitchFamily="34" charset="0"/>
              </a:rPr>
              <a:t>para reenviar tráfico, </a:t>
            </a:r>
            <a:r>
              <a:rPr lang="es-ES" sz="1800" b="1" dirty="0">
                <a:solidFill>
                  <a:schemeClr val="accent6">
                    <a:lumMod val="75000"/>
                  </a:schemeClr>
                </a:solidFill>
                <a:latin typeface="Arial" pitchFamily="34" charset="0"/>
                <a:cs typeface="Arial" pitchFamily="34" charset="0"/>
              </a:rPr>
              <a:t>no direcciones IP</a:t>
            </a:r>
            <a:r>
              <a:rPr lang="es-ES" sz="1800" dirty="0">
                <a:solidFill>
                  <a:schemeClr val="tx1">
                    <a:lumMod val="95000"/>
                    <a:lumOff val="5000"/>
                  </a:schemeClr>
                </a:solidFill>
                <a:latin typeface="Arial" pitchFamily="34" charset="0"/>
                <a:cs typeface="Arial" pitchFamily="34" charset="0"/>
              </a:rPr>
              <a:t>.</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Los </a:t>
            </a:r>
            <a:r>
              <a:rPr lang="es-ES" sz="1800" dirty="0" err="1">
                <a:solidFill>
                  <a:schemeClr val="tx1">
                    <a:lumMod val="95000"/>
                    <a:lumOff val="5000"/>
                  </a:schemeClr>
                </a:solidFill>
                <a:latin typeface="Arial" pitchFamily="34" charset="0"/>
                <a:cs typeface="Arial" pitchFamily="34" charset="0"/>
              </a:rPr>
              <a:t>routers</a:t>
            </a:r>
            <a:r>
              <a:rPr lang="es-ES" sz="1800" dirty="0">
                <a:solidFill>
                  <a:schemeClr val="tx1">
                    <a:lumMod val="95000"/>
                    <a:lumOff val="5000"/>
                  </a:schemeClr>
                </a:solidFill>
                <a:latin typeface="Arial" pitchFamily="34" charset="0"/>
                <a:cs typeface="Arial" pitchFamily="34" charset="0"/>
              </a:rPr>
              <a:t> del proveedor de servicios son totalmente transparentes y actúan como un gran switch que conecta los </a:t>
            </a:r>
            <a:r>
              <a:rPr lang="es-ES" sz="1800" dirty="0" err="1">
                <a:solidFill>
                  <a:schemeClr val="tx1">
                    <a:lumMod val="95000"/>
                    <a:lumOff val="5000"/>
                  </a:schemeClr>
                </a:solidFill>
                <a:latin typeface="Arial" pitchFamily="34" charset="0"/>
                <a:cs typeface="Arial" pitchFamily="34" charset="0"/>
              </a:rPr>
              <a:t>routers</a:t>
            </a:r>
            <a:r>
              <a:rPr lang="es-ES" sz="1800" dirty="0">
                <a:solidFill>
                  <a:schemeClr val="tx1">
                    <a:lumMod val="95000"/>
                    <a:lumOff val="5000"/>
                  </a:schemeClr>
                </a:solidFill>
                <a:latin typeface="Arial" pitchFamily="34" charset="0"/>
                <a:cs typeface="Arial" pitchFamily="34" charset="0"/>
              </a:rPr>
              <a:t> </a:t>
            </a:r>
            <a:r>
              <a:rPr lang="es-ES" sz="1800" b="1" dirty="0">
                <a:solidFill>
                  <a:schemeClr val="tx1">
                    <a:lumMod val="95000"/>
                    <a:lumOff val="5000"/>
                  </a:schemeClr>
                </a:solidFill>
                <a:latin typeface="Arial" pitchFamily="34" charset="0"/>
                <a:cs typeface="Arial" pitchFamily="34" charset="0"/>
              </a:rPr>
              <a:t>CE</a:t>
            </a:r>
            <a:r>
              <a:rPr lang="es-ES" sz="1800" dirty="0">
                <a:solidFill>
                  <a:schemeClr val="tx1">
                    <a:lumMod val="95000"/>
                    <a:lumOff val="5000"/>
                  </a:schemeClr>
                </a:solidFill>
                <a:latin typeface="Arial" pitchFamily="34" charset="0"/>
                <a:cs typeface="Arial" pitchFamily="34" charset="0"/>
              </a:rPr>
              <a:t> entre sí.</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Los </a:t>
            </a:r>
            <a:r>
              <a:rPr lang="es-ES" sz="1800" b="1" dirty="0" err="1">
                <a:solidFill>
                  <a:schemeClr val="accent6">
                    <a:lumMod val="75000"/>
                  </a:schemeClr>
                </a:solidFill>
                <a:latin typeface="Arial" pitchFamily="34" charset="0"/>
                <a:cs typeface="Arial" pitchFamily="34" charset="0"/>
              </a:rPr>
              <a:t>routers</a:t>
            </a:r>
            <a:r>
              <a:rPr lang="es-ES" sz="1800" b="1" dirty="0">
                <a:solidFill>
                  <a:schemeClr val="accent6">
                    <a:lumMod val="75000"/>
                  </a:schemeClr>
                </a:solidFill>
                <a:latin typeface="Arial" pitchFamily="34" charset="0"/>
                <a:cs typeface="Arial" pitchFamily="34" charset="0"/>
              </a:rPr>
              <a:t> MPLS</a:t>
            </a:r>
            <a:r>
              <a:rPr lang="es-ES" sz="1800" dirty="0">
                <a:latin typeface="Arial" pitchFamily="34" charset="0"/>
                <a:cs typeface="Arial" pitchFamily="34" charset="0"/>
              </a:rPr>
              <a:t> también se denominan </a:t>
            </a:r>
            <a:r>
              <a:rPr lang="es-ES" sz="1800" b="1" dirty="0" err="1">
                <a:solidFill>
                  <a:schemeClr val="accent6">
                    <a:lumMod val="75000"/>
                  </a:schemeClr>
                </a:solidFill>
                <a:latin typeface="Arial" pitchFamily="34" charset="0"/>
                <a:cs typeface="Arial" pitchFamily="34" charset="0"/>
              </a:rPr>
              <a:t>routers</a:t>
            </a:r>
            <a:r>
              <a:rPr lang="es-ES" sz="1800" b="1" dirty="0">
                <a:solidFill>
                  <a:schemeClr val="accent6">
                    <a:lumMod val="75000"/>
                  </a:schemeClr>
                </a:solidFill>
                <a:latin typeface="Arial" pitchFamily="34" charset="0"/>
                <a:cs typeface="Arial" pitchFamily="34" charset="0"/>
              </a:rPr>
              <a:t> conmutados por etiquetas</a:t>
            </a:r>
            <a:r>
              <a:rPr lang="es-ES" sz="1800" dirty="0">
                <a:latin typeface="Arial" pitchFamily="34" charset="0"/>
                <a:cs typeface="Arial" pitchFamily="34" charset="0"/>
              </a:rPr>
              <a:t>. Adjuntan etiquetas a paquetes que luego son utilizados por otros </a:t>
            </a:r>
            <a:r>
              <a:rPr lang="es-ES" sz="1800" dirty="0" err="1">
                <a:latin typeface="Arial" pitchFamily="34" charset="0"/>
                <a:cs typeface="Arial" pitchFamily="34" charset="0"/>
              </a:rPr>
              <a:t>routers</a:t>
            </a:r>
            <a:r>
              <a:rPr lang="es-ES" sz="1800" dirty="0">
                <a:latin typeface="Arial" pitchFamily="34" charset="0"/>
                <a:cs typeface="Arial" pitchFamily="34" charset="0"/>
              </a:rPr>
              <a:t> MPLS para reenviar tráfico.</a:t>
            </a:r>
            <a:endParaRPr lang="es-MX" sz="1800" dirty="0">
              <a:solidFill>
                <a:schemeClr val="accent6">
                  <a:lumMod val="75000"/>
                </a:schemeClr>
              </a:solidFill>
              <a:latin typeface="Arial" pitchFamily="34" charset="0"/>
              <a:cs typeface="Arial" pitchFamily="34" charset="0"/>
            </a:endParaRPr>
          </a:p>
          <a:p>
            <a:pPr marL="285750" indent="-285750" algn="just">
              <a:lnSpc>
                <a:spcPct val="150000"/>
              </a:lnSpc>
              <a:buFont typeface="Arial" panose="020B0604020202020204" pitchFamily="34" charset="0"/>
              <a:buChar char="•"/>
            </a:pPr>
            <a:endParaRPr lang="es-ES" sz="1800" dirty="0">
              <a:solidFill>
                <a:schemeClr val="tx1">
                  <a:lumMod val="95000"/>
                  <a:lumOff val="5000"/>
                </a:schemeClr>
              </a:solidFill>
              <a:latin typeface="Arial" pitchFamily="34" charset="0"/>
              <a:cs typeface="Arial" pitchFamily="34" charset="0"/>
            </a:endParaRPr>
          </a:p>
        </p:txBody>
      </p:sp>
      <p:sp>
        <p:nvSpPr>
          <p:cNvPr id="2" name="Text Box 6">
            <a:extLst>
              <a:ext uri="{FF2B5EF4-FFF2-40B4-BE49-F238E27FC236}">
                <a16:creationId xmlns:a16="http://schemas.microsoft.com/office/drawing/2014/main" id="{40CFA2C6-C2EE-F77E-8E32-04AE06CB46F0}"/>
              </a:ext>
            </a:extLst>
          </p:cNvPr>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b="1" dirty="0">
                <a:solidFill>
                  <a:schemeClr val="accent3">
                    <a:lumMod val="75000"/>
                  </a:schemeClr>
                </a:solidFill>
                <a:latin typeface="Dom Casual" charset="0"/>
                <a:ea typeface="+mj-ea"/>
                <a:cs typeface="+mj-cs"/>
              </a:rPr>
              <a:t>(Multi </a:t>
            </a:r>
            <a:r>
              <a:rPr lang="es-MX" sz="1800" b="1" dirty="0" err="1">
                <a:solidFill>
                  <a:schemeClr val="accent3">
                    <a:lumMod val="75000"/>
                  </a:schemeClr>
                </a:solidFill>
                <a:latin typeface="Dom Casual" charset="0"/>
                <a:ea typeface="+mj-ea"/>
                <a:cs typeface="+mj-cs"/>
              </a:rPr>
              <a:t>Protocol</a:t>
            </a:r>
            <a:r>
              <a:rPr lang="es-MX" sz="1800" b="1" dirty="0">
                <a:solidFill>
                  <a:schemeClr val="accent3">
                    <a:lumMod val="75000"/>
                  </a:schemeClr>
                </a:solidFill>
                <a:latin typeface="Dom Casual" charset="0"/>
                <a:ea typeface="+mj-ea"/>
                <a:cs typeface="+mj-cs"/>
              </a:rPr>
              <a:t> </a:t>
            </a:r>
            <a:r>
              <a:rPr lang="es-MX" sz="1800" b="1" dirty="0" err="1">
                <a:solidFill>
                  <a:schemeClr val="accent3">
                    <a:lumMod val="75000"/>
                  </a:schemeClr>
                </a:solidFill>
                <a:latin typeface="Dom Casual" charset="0"/>
                <a:ea typeface="+mj-ea"/>
                <a:cs typeface="+mj-cs"/>
              </a:rPr>
              <a:t>Label</a:t>
            </a:r>
            <a:r>
              <a:rPr lang="es-MX" sz="1800" b="1" dirty="0">
                <a:solidFill>
                  <a:schemeClr val="accent3">
                    <a:lumMod val="75000"/>
                  </a:schemeClr>
                </a:solidFill>
                <a:latin typeface="Dom Casual" charset="0"/>
                <a:ea typeface="+mj-ea"/>
                <a:cs typeface="+mj-cs"/>
              </a:rPr>
              <a:t> </a:t>
            </a:r>
            <a:r>
              <a:rPr lang="es-MX" sz="1800" b="1" dirty="0" err="1">
                <a:solidFill>
                  <a:schemeClr val="accent3">
                    <a:lumMod val="75000"/>
                  </a:schemeClr>
                </a:solidFill>
                <a:latin typeface="Dom Casual" charset="0"/>
                <a:ea typeface="+mj-ea"/>
                <a:cs typeface="+mj-cs"/>
              </a:rPr>
              <a:t>Switching</a:t>
            </a:r>
            <a:r>
              <a:rPr lang="es-MX" sz="1800" b="1" dirty="0">
                <a:solidFill>
                  <a:schemeClr val="accent3">
                    <a:lumMod val="75000"/>
                  </a:schemeClr>
                </a:solidFill>
                <a:latin typeface="Dom Casual" charset="0"/>
                <a:ea typeface="+mj-ea"/>
                <a:cs typeface="+mj-cs"/>
              </a:rPr>
              <a:t>)</a:t>
            </a:r>
          </a:p>
        </p:txBody>
      </p:sp>
    </p:spTree>
    <p:extLst>
      <p:ext uri="{BB962C8B-B14F-4D97-AF65-F5344CB8AC3E}">
        <p14:creationId xmlns:p14="http://schemas.microsoft.com/office/powerpoint/2010/main" val="339143151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3" name="Rectangle 3082">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Rectangle 3084">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9143997"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Rectangle 3086">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608647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Rectangle 3088">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9143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8" name="Text Box 6"/>
          <p:cNvSpPr txBox="1">
            <a:spLocks noChangeArrowheads="1"/>
          </p:cNvSpPr>
          <p:nvPr/>
        </p:nvSpPr>
        <p:spPr bwMode="auto">
          <a:xfrm>
            <a:off x="524784" y="5490971"/>
            <a:ext cx="6423479" cy="1159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nSpc>
                <a:spcPct val="90000"/>
              </a:lnSpc>
              <a:spcBef>
                <a:spcPct val="0"/>
              </a:spcBef>
              <a:spcAft>
                <a:spcPts val="600"/>
              </a:spcAft>
            </a:pPr>
            <a:r>
              <a:rPr lang="en-US" sz="3500" b="1" kern="1200" dirty="0" err="1">
                <a:solidFill>
                  <a:srgbClr val="FFFFFF"/>
                </a:solidFill>
                <a:effectLst>
                  <a:outerShdw blurRad="38100" dist="38100" dir="2700000" algn="tl">
                    <a:srgbClr val="C0C0C0"/>
                  </a:outerShdw>
                </a:effectLst>
                <a:latin typeface="+mj-lt"/>
                <a:ea typeface="+mj-ea"/>
                <a:cs typeface="+mj-cs"/>
              </a:rPr>
              <a:t>Tecnologías</a:t>
            </a:r>
            <a:r>
              <a:rPr lang="en-US" sz="3500" b="1" kern="1200" dirty="0">
                <a:solidFill>
                  <a:srgbClr val="FFFFFF"/>
                </a:solidFill>
                <a:effectLst>
                  <a:outerShdw blurRad="38100" dist="38100" dir="2700000" algn="tl">
                    <a:srgbClr val="C0C0C0"/>
                  </a:outerShdw>
                </a:effectLst>
                <a:latin typeface="+mj-lt"/>
                <a:ea typeface="+mj-ea"/>
                <a:cs typeface="+mj-cs"/>
              </a:rPr>
              <a:t> de </a:t>
            </a:r>
            <a:r>
              <a:rPr lang="en-US" sz="3500" b="1" kern="1200" dirty="0" err="1">
                <a:solidFill>
                  <a:srgbClr val="FFFFFF"/>
                </a:solidFill>
                <a:effectLst>
                  <a:outerShdw blurRad="38100" dist="38100" dir="2700000" algn="tl">
                    <a:srgbClr val="C0C0C0"/>
                  </a:outerShdw>
                </a:effectLst>
                <a:latin typeface="+mj-lt"/>
                <a:ea typeface="+mj-ea"/>
                <a:cs typeface="+mj-cs"/>
              </a:rPr>
              <a:t>acceso</a:t>
            </a:r>
            <a:r>
              <a:rPr lang="en-US" sz="3500" b="1" kern="1200" dirty="0">
                <a:solidFill>
                  <a:srgbClr val="FFFFFF"/>
                </a:solidFill>
                <a:effectLst>
                  <a:outerShdw blurRad="38100" dist="38100" dir="2700000" algn="tl">
                    <a:srgbClr val="C0C0C0"/>
                  </a:outerShdw>
                </a:effectLst>
                <a:latin typeface="+mj-lt"/>
                <a:ea typeface="+mj-ea"/>
                <a:cs typeface="+mj-cs"/>
              </a:rPr>
              <a:t> a Internet</a:t>
            </a:r>
          </a:p>
        </p:txBody>
      </p:sp>
      <p:pic>
        <p:nvPicPr>
          <p:cNvPr id="2" name="Imagen 1" descr="Imagen que contiene interior, tabla, juguete, oficina&#10;&#10;Descripción generada automáticamente">
            <a:extLst>
              <a:ext uri="{FF2B5EF4-FFF2-40B4-BE49-F238E27FC236}">
                <a16:creationId xmlns:a16="http://schemas.microsoft.com/office/drawing/2014/main" id="{B2AF0578-7021-D8BC-DED0-E29F8FDE43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447" y="390832"/>
            <a:ext cx="8216570" cy="4519114"/>
          </a:xfrm>
          <a:prstGeom prst="rect">
            <a:avLst/>
          </a:prstGeom>
        </p:spPr>
      </p:pic>
    </p:spTree>
    <p:extLst>
      <p:ext uri="{BB962C8B-B14F-4D97-AF65-F5344CB8AC3E}">
        <p14:creationId xmlns:p14="http://schemas.microsoft.com/office/powerpoint/2010/main" val="2257710818"/>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357244" y="1149906"/>
            <a:ext cx="8175195" cy="177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spcAft>
                <a:spcPts val="600"/>
              </a:spcAft>
            </a:pPr>
            <a:r>
              <a:rPr lang="es-ES" sz="1800" dirty="0">
                <a:latin typeface="Arial" pitchFamily="34" charset="0"/>
                <a:cs typeface="Arial" pitchFamily="34" charset="0"/>
              </a:rPr>
              <a:t>Hay muchas formas para que una empresa se conecte a Internet.</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Por ejemplo, las </a:t>
            </a:r>
            <a:r>
              <a:rPr lang="es-ES" sz="1800" b="1" dirty="0">
                <a:solidFill>
                  <a:schemeClr val="accent5">
                    <a:lumMod val="75000"/>
                  </a:schemeClr>
                </a:solidFill>
                <a:latin typeface="Arial" pitchFamily="34" charset="0"/>
                <a:cs typeface="Arial" pitchFamily="34" charset="0"/>
              </a:rPr>
              <a:t>tecnologías WAN privadas </a:t>
            </a:r>
            <a:r>
              <a:rPr lang="es-ES" sz="1800" dirty="0">
                <a:latin typeface="Arial" pitchFamily="34" charset="0"/>
                <a:cs typeface="Arial" pitchFamily="34" charset="0"/>
              </a:rPr>
              <a:t>como las </a:t>
            </a:r>
            <a:r>
              <a:rPr lang="es-ES" sz="1800" b="1" dirty="0">
                <a:solidFill>
                  <a:schemeClr val="accent6">
                    <a:lumMod val="75000"/>
                  </a:schemeClr>
                </a:solidFill>
                <a:latin typeface="Arial" pitchFamily="34" charset="0"/>
                <a:cs typeface="Arial" pitchFamily="34" charset="0"/>
              </a:rPr>
              <a:t>líneas arrendadas</a:t>
            </a:r>
            <a:r>
              <a:rPr lang="es-ES" sz="1800" dirty="0">
                <a:latin typeface="Arial" pitchFamily="34" charset="0"/>
                <a:cs typeface="Arial" pitchFamily="34" charset="0"/>
              </a:rPr>
              <a:t>, </a:t>
            </a:r>
            <a:r>
              <a:rPr lang="es-ES" sz="1800" b="1" dirty="0" err="1">
                <a:solidFill>
                  <a:schemeClr val="accent6">
                    <a:lumMod val="75000"/>
                  </a:schemeClr>
                </a:solidFill>
                <a:latin typeface="Arial" pitchFamily="34" charset="0"/>
                <a:cs typeface="Arial" pitchFamily="34" charset="0"/>
              </a:rPr>
              <a:t>VPNs</a:t>
            </a:r>
            <a:r>
              <a:rPr lang="es-ES" sz="1800" dirty="0">
                <a:latin typeface="Arial" pitchFamily="34" charset="0"/>
                <a:cs typeface="Arial" pitchFamily="34" charset="0"/>
              </a:rPr>
              <a:t> y </a:t>
            </a:r>
            <a:r>
              <a:rPr lang="es-ES" sz="1800" b="1" dirty="0">
                <a:solidFill>
                  <a:schemeClr val="accent6">
                    <a:lumMod val="75000"/>
                  </a:schemeClr>
                </a:solidFill>
                <a:latin typeface="Arial" pitchFamily="34" charset="0"/>
                <a:cs typeface="Arial" pitchFamily="34" charset="0"/>
              </a:rPr>
              <a:t>MPLS</a:t>
            </a:r>
            <a:r>
              <a:rPr lang="es-ES" sz="1800" dirty="0">
                <a:latin typeface="Arial" pitchFamily="34" charset="0"/>
                <a:cs typeface="Arial" pitchFamily="34" charset="0"/>
              </a:rPr>
              <a:t>, se pueden utilizar para conectarse a la infraestructura de Internet de un </a:t>
            </a:r>
            <a:r>
              <a:rPr lang="es-ES" sz="1800" b="1" dirty="0">
                <a:latin typeface="Arial" pitchFamily="34" charset="0"/>
                <a:cs typeface="Arial" pitchFamily="34" charset="0"/>
              </a:rPr>
              <a:t>proveedor de servicios</a:t>
            </a:r>
            <a:r>
              <a:rPr lang="es-ES" sz="1800" dirty="0">
                <a:latin typeface="Arial" pitchFamily="34" charset="0"/>
                <a:cs typeface="Arial" pitchFamily="34" charset="0"/>
              </a:rPr>
              <a:t>. </a:t>
            </a:r>
            <a:endParaRPr lang="es-MX" sz="1800" dirty="0">
              <a:latin typeface="Arial" pitchFamily="34" charset="0"/>
              <a:cs typeface="Arial" pitchFamily="34" charset="0"/>
            </a:endParaRPr>
          </a:p>
        </p:txBody>
      </p:sp>
      <p:sp>
        <p:nvSpPr>
          <p:cNvPr id="3078" name="Text Box 6"/>
          <p:cNvSpPr txBox="1">
            <a:spLocks noChangeArrowheads="1"/>
          </p:cNvSpPr>
          <p:nvPr/>
        </p:nvSpPr>
        <p:spPr bwMode="auto">
          <a:xfrm>
            <a:off x="683568" y="260648"/>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Conexiones a Internet</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pic>
        <p:nvPicPr>
          <p:cNvPr id="2" name="6 Imagen" descr="ofice9.jpg">
            <a:extLst>
              <a:ext uri="{FF2B5EF4-FFF2-40B4-BE49-F238E27FC236}">
                <a16:creationId xmlns:a16="http://schemas.microsoft.com/office/drawing/2014/main" id="{FD63DCDA-9917-82E2-C1B7-F049348DE17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92099" y="2885473"/>
            <a:ext cx="3396325" cy="3442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5">
            <a:extLst>
              <a:ext uri="{FF2B5EF4-FFF2-40B4-BE49-F238E27FC236}">
                <a16:creationId xmlns:a16="http://schemas.microsoft.com/office/drawing/2014/main" id="{9ED1327B-EEF0-8CE9-8813-E00F77BBDCD6}"/>
              </a:ext>
            </a:extLst>
          </p:cNvPr>
          <p:cNvSpPr txBox="1">
            <a:spLocks noChangeArrowheads="1"/>
          </p:cNvSpPr>
          <p:nvPr/>
        </p:nvSpPr>
        <p:spPr bwMode="auto">
          <a:xfrm>
            <a:off x="341313" y="2996952"/>
            <a:ext cx="4212468" cy="211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Además, una empresa también puede utilizar tecnologías como </a:t>
            </a:r>
            <a:r>
              <a:rPr lang="es-ES" sz="1800" b="1" dirty="0">
                <a:solidFill>
                  <a:schemeClr val="accent6">
                    <a:lumMod val="75000"/>
                  </a:schemeClr>
                </a:solidFill>
                <a:latin typeface="Arial" pitchFamily="34" charset="0"/>
                <a:cs typeface="Arial" pitchFamily="34" charset="0"/>
              </a:rPr>
              <a:t>CATV</a:t>
            </a:r>
            <a:r>
              <a:rPr lang="es-ES" sz="1800" dirty="0">
                <a:solidFill>
                  <a:schemeClr val="tx1">
                    <a:lumMod val="95000"/>
                    <a:lumOff val="5000"/>
                  </a:schemeClr>
                </a:solidFill>
                <a:latin typeface="Arial" pitchFamily="34" charset="0"/>
                <a:cs typeface="Arial" pitchFamily="34" charset="0"/>
              </a:rPr>
              <a:t> y </a:t>
            </a:r>
            <a:r>
              <a:rPr lang="es-ES" sz="1800" b="1" dirty="0">
                <a:solidFill>
                  <a:schemeClr val="accent6">
                    <a:lumMod val="75000"/>
                  </a:schemeClr>
                </a:solidFill>
                <a:latin typeface="Arial" pitchFamily="34" charset="0"/>
                <a:cs typeface="Arial" pitchFamily="34" charset="0"/>
              </a:rPr>
              <a:t>DSL</a:t>
            </a:r>
            <a:r>
              <a:rPr lang="es-ES" sz="1800" dirty="0">
                <a:solidFill>
                  <a:schemeClr val="tx1">
                    <a:lumMod val="95000"/>
                    <a:lumOff val="5000"/>
                  </a:schemeClr>
                </a:solidFill>
                <a:latin typeface="Arial" pitchFamily="34" charset="0"/>
                <a:cs typeface="Arial" pitchFamily="34" charset="0"/>
              </a:rPr>
              <a:t>, que suelen utilizar los consumidores para acceder a </a:t>
            </a:r>
            <a:r>
              <a:rPr lang="es-ES" sz="1800" b="1" dirty="0">
                <a:solidFill>
                  <a:schemeClr val="accent5">
                    <a:lumMod val="75000"/>
                  </a:schemeClr>
                </a:solidFill>
                <a:latin typeface="Arial" pitchFamily="34" charset="0"/>
                <a:cs typeface="Arial" pitchFamily="34" charset="0"/>
              </a:rPr>
              <a:t>Internet en el hogar</a:t>
            </a:r>
            <a:r>
              <a:rPr lang="es-ES" sz="1800" dirty="0">
                <a:solidFill>
                  <a:schemeClr val="tx1">
                    <a:lumMod val="95000"/>
                    <a:lumOff val="5000"/>
                  </a:schemeClr>
                </a:solidFill>
                <a:latin typeface="Arial" pitchFamily="34" charset="0"/>
                <a:cs typeface="Arial" pitchFamily="34" charset="0"/>
              </a:rPr>
              <a:t>.</a:t>
            </a:r>
            <a:endParaRPr lang="es-MX" sz="1800" dirty="0">
              <a:latin typeface="Arial" pitchFamily="34" charset="0"/>
              <a:cs typeface="Arial" pitchFamily="34" charset="0"/>
            </a:endParaRPr>
          </a:p>
        </p:txBody>
      </p:sp>
    </p:spTree>
    <p:extLst>
      <p:ext uri="{BB962C8B-B14F-4D97-AF65-F5344CB8AC3E}">
        <p14:creationId xmlns:p14="http://schemas.microsoft.com/office/powerpoint/2010/main" val="32627746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ox(in)">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515598" y="1772816"/>
            <a:ext cx="4056402" cy="3365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solidFill>
                  <a:schemeClr val="tx1">
                    <a:lumMod val="95000"/>
                    <a:lumOff val="5000"/>
                  </a:schemeClr>
                </a:solidFill>
                <a:latin typeface="Arial" pitchFamily="34" charset="0"/>
                <a:cs typeface="Arial" pitchFamily="34" charset="0"/>
              </a:rPr>
              <a:t>En estos días, tanto para el acceso a Internet empresarial como para el consumidor, las conexiones </a:t>
            </a:r>
            <a:r>
              <a:rPr lang="es-ES" sz="1800" b="1" dirty="0">
                <a:solidFill>
                  <a:schemeClr val="accent6">
                    <a:lumMod val="75000"/>
                  </a:schemeClr>
                </a:solidFill>
                <a:latin typeface="Arial" pitchFamily="34" charset="0"/>
                <a:cs typeface="Arial" pitchFamily="34" charset="0"/>
              </a:rPr>
              <a:t>Ethernet de fibra óptica </a:t>
            </a:r>
            <a:r>
              <a:rPr lang="es-ES" sz="1800" dirty="0">
                <a:solidFill>
                  <a:schemeClr val="tx1">
                    <a:lumMod val="95000"/>
                    <a:lumOff val="5000"/>
                  </a:schemeClr>
                </a:solidFill>
                <a:latin typeface="Arial" pitchFamily="34" charset="0"/>
                <a:cs typeface="Arial" pitchFamily="34" charset="0"/>
              </a:rPr>
              <a:t>están ganando popularidad debido a las altas velocidades que brindan en largas distancias.</a:t>
            </a:r>
          </a:p>
          <a:p>
            <a:pPr marL="285750" indent="-285750" algn="just">
              <a:lnSpc>
                <a:spcPct val="150000"/>
              </a:lnSpc>
              <a:buFont typeface="Arial" panose="020B0604020202020204" pitchFamily="34" charset="0"/>
              <a:buChar char="•"/>
            </a:pPr>
            <a:endParaRPr lang="es-MX" sz="1800" dirty="0">
              <a:latin typeface="Arial" pitchFamily="34" charset="0"/>
              <a:cs typeface="Arial" pitchFamily="34" charset="0"/>
            </a:endParaRPr>
          </a:p>
        </p:txBody>
      </p:sp>
      <p:sp>
        <p:nvSpPr>
          <p:cNvPr id="3078" name="Text Box 6"/>
          <p:cNvSpPr txBox="1">
            <a:spLocks noChangeArrowheads="1"/>
          </p:cNvSpPr>
          <p:nvPr/>
        </p:nvSpPr>
        <p:spPr bwMode="auto">
          <a:xfrm>
            <a:off x="683568" y="418207"/>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Conexiones a Internet</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pic>
        <p:nvPicPr>
          <p:cNvPr id="4" name="Imagen 3" descr="Imagen que contiene tabla, azul, computadora, sostener&#10;&#10;Descripción generada automáticamente">
            <a:extLst>
              <a:ext uri="{FF2B5EF4-FFF2-40B4-BE49-F238E27FC236}">
                <a16:creationId xmlns:a16="http://schemas.microsoft.com/office/drawing/2014/main" id="{DAA99D79-9610-91C1-7D32-2C2F9917D1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2040" y="2060848"/>
            <a:ext cx="3496280" cy="2484199"/>
          </a:xfrm>
          <a:prstGeom prst="rect">
            <a:avLst/>
          </a:prstGeom>
        </p:spPr>
      </p:pic>
    </p:spTree>
    <p:extLst>
      <p:ext uri="{BB962C8B-B14F-4D97-AF65-F5344CB8AC3E}">
        <p14:creationId xmlns:p14="http://schemas.microsoft.com/office/powerpoint/2010/main" val="42333786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899592" y="1669992"/>
            <a:ext cx="4560458" cy="219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spcAft>
                <a:spcPts val="600"/>
              </a:spcAft>
            </a:pPr>
            <a:r>
              <a:rPr lang="es-ES" sz="1800" dirty="0">
                <a:solidFill>
                  <a:schemeClr val="tx1">
                    <a:lumMod val="95000"/>
                    <a:lumOff val="5000"/>
                  </a:schemeClr>
                </a:solidFill>
                <a:latin typeface="Arial" pitchFamily="34" charset="0"/>
                <a:cs typeface="Arial" pitchFamily="34" charset="0"/>
              </a:rPr>
              <a:t>Tecnologías de acceso a Internet:</a:t>
            </a:r>
          </a:p>
          <a:p>
            <a:pPr marL="285750" indent="-285750" algn="just">
              <a:lnSpc>
                <a:spcPct val="150000"/>
              </a:lnSpc>
              <a:buFont typeface="Arial" panose="020B0604020202020204" pitchFamily="34" charset="0"/>
              <a:buChar char="•"/>
            </a:pPr>
            <a:r>
              <a:rPr lang="es-ES" sz="1800" b="1" dirty="0">
                <a:solidFill>
                  <a:schemeClr val="accent6">
                    <a:lumMod val="75000"/>
                  </a:schemeClr>
                </a:solidFill>
                <a:latin typeface="Arial" pitchFamily="34" charset="0"/>
                <a:cs typeface="Arial" pitchFamily="34" charset="0"/>
              </a:rPr>
              <a:t>Digital </a:t>
            </a:r>
            <a:r>
              <a:rPr lang="es-ES" sz="1800" b="1" dirty="0" err="1">
                <a:solidFill>
                  <a:schemeClr val="accent6">
                    <a:lumMod val="75000"/>
                  </a:schemeClr>
                </a:solidFill>
                <a:latin typeface="Arial" pitchFamily="34" charset="0"/>
                <a:cs typeface="Arial" pitchFamily="34" charset="0"/>
              </a:rPr>
              <a:t>Subscriber</a:t>
            </a:r>
            <a:r>
              <a:rPr lang="es-ES" sz="1800" b="1" dirty="0">
                <a:solidFill>
                  <a:schemeClr val="accent6">
                    <a:lumMod val="75000"/>
                  </a:schemeClr>
                </a:solidFill>
                <a:latin typeface="Arial" pitchFamily="34" charset="0"/>
                <a:cs typeface="Arial" pitchFamily="34" charset="0"/>
              </a:rPr>
              <a:t> Line (DSL)</a:t>
            </a:r>
          </a:p>
          <a:p>
            <a:pPr marL="285750" indent="-285750" algn="just">
              <a:lnSpc>
                <a:spcPct val="150000"/>
              </a:lnSpc>
              <a:buFont typeface="Arial" panose="020B0604020202020204" pitchFamily="34" charset="0"/>
              <a:buChar char="•"/>
            </a:pPr>
            <a:r>
              <a:rPr lang="es-ES" sz="1800" b="1" dirty="0">
                <a:solidFill>
                  <a:schemeClr val="accent6">
                    <a:lumMod val="75000"/>
                  </a:schemeClr>
                </a:solidFill>
                <a:latin typeface="Arial" pitchFamily="34" charset="0"/>
                <a:cs typeface="Arial" pitchFamily="34" charset="0"/>
              </a:rPr>
              <a:t>Cable (CATV)</a:t>
            </a:r>
          </a:p>
          <a:p>
            <a:pPr marL="285750" indent="-285750" algn="just">
              <a:lnSpc>
                <a:spcPct val="150000"/>
              </a:lnSpc>
              <a:buFont typeface="Arial" panose="020B0604020202020204" pitchFamily="34" charset="0"/>
              <a:buChar char="•"/>
            </a:pPr>
            <a:endParaRPr lang="es-ES" sz="1800" dirty="0">
              <a:solidFill>
                <a:schemeClr val="tx1">
                  <a:lumMod val="95000"/>
                  <a:lumOff val="5000"/>
                </a:schemeClr>
              </a:solidFill>
              <a:latin typeface="Arial" pitchFamily="34" charset="0"/>
              <a:cs typeface="Arial" pitchFamily="34" charset="0"/>
            </a:endParaRPr>
          </a:p>
          <a:p>
            <a:pPr marL="285750" indent="-285750" algn="just">
              <a:lnSpc>
                <a:spcPct val="150000"/>
              </a:lnSpc>
              <a:buFont typeface="Arial" panose="020B0604020202020204" pitchFamily="34" charset="0"/>
              <a:buChar char="•"/>
            </a:pPr>
            <a:endParaRPr lang="es-MX" sz="1800" dirty="0">
              <a:latin typeface="Arial" pitchFamily="34" charset="0"/>
              <a:cs typeface="Arial" pitchFamily="34" charset="0"/>
            </a:endParaRPr>
          </a:p>
        </p:txBody>
      </p:sp>
      <p:sp>
        <p:nvSpPr>
          <p:cNvPr id="3078" name="Text Box 6"/>
          <p:cNvSpPr txBox="1">
            <a:spLocks noChangeArrowheads="1"/>
          </p:cNvSpPr>
          <p:nvPr/>
        </p:nvSpPr>
        <p:spPr bwMode="auto">
          <a:xfrm>
            <a:off x="683568" y="640399"/>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Conexiones a Internet</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pic>
        <p:nvPicPr>
          <p:cNvPr id="3" name="Imagen 2">
            <a:extLst>
              <a:ext uri="{FF2B5EF4-FFF2-40B4-BE49-F238E27FC236}">
                <a16:creationId xmlns:a16="http://schemas.microsoft.com/office/drawing/2014/main" id="{2FBA6334-88C8-3C65-663D-31FC3ACCCD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3501" y="3103725"/>
            <a:ext cx="3810000" cy="2857500"/>
          </a:xfrm>
          <a:prstGeom prst="rect">
            <a:avLst/>
          </a:prstGeom>
        </p:spPr>
      </p:pic>
    </p:spTree>
    <p:extLst>
      <p:ext uri="{BB962C8B-B14F-4D97-AF65-F5344CB8AC3E}">
        <p14:creationId xmlns:p14="http://schemas.microsoft.com/office/powerpoint/2010/main" val="24077614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899592" y="2210466"/>
            <a:ext cx="7776864" cy="150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150000"/>
              </a:lnSpc>
              <a:spcBef>
                <a:spcPts val="600"/>
              </a:spcBef>
            </a:pPr>
            <a:r>
              <a:rPr lang="es-MX" sz="2000" dirty="0">
                <a:solidFill>
                  <a:schemeClr val="bg2">
                    <a:lumMod val="25000"/>
                  </a:schemeClr>
                </a:solidFill>
                <a:latin typeface="+mn-lt"/>
              </a:rPr>
              <a:t>La conexión se hace por medio de microondas, enlaces dedicados digitales, como fibra óptica, o por Internet.</a:t>
            </a:r>
          </a:p>
          <a:p>
            <a:pPr marL="342900" indent="-342900" algn="just">
              <a:lnSpc>
                <a:spcPct val="150000"/>
              </a:lnSpc>
              <a:spcBef>
                <a:spcPts val="600"/>
              </a:spcBef>
              <a:buFont typeface="Arial" panose="020B0604020202020204" pitchFamily="34" charset="0"/>
              <a:buChar char="•"/>
            </a:pPr>
            <a:endParaRPr lang="es-MX" sz="2000" dirty="0">
              <a:solidFill>
                <a:schemeClr val="bg2">
                  <a:lumMod val="25000"/>
                </a:schemeClr>
              </a:solidFill>
              <a:latin typeface="+mn-lt"/>
            </a:endParaRPr>
          </a:p>
        </p:txBody>
      </p:sp>
      <p:sp>
        <p:nvSpPr>
          <p:cNvPr id="5" name="Rectangle 2"/>
          <p:cNvSpPr txBox="1">
            <a:spLocks noChangeArrowheads="1"/>
          </p:cNvSpPr>
          <p:nvPr/>
        </p:nvSpPr>
        <p:spPr>
          <a:xfrm>
            <a:off x="35496" y="44624"/>
            <a:ext cx="8964488" cy="1503040"/>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ts val="4000"/>
              </a:lnSpc>
              <a:defRPr/>
            </a:pPr>
            <a:r>
              <a:rPr lang="es-ES_tradnl" sz="3200" dirty="0">
                <a:solidFill>
                  <a:srgbClr val="3333CC"/>
                </a:solidFill>
                <a:effectLst>
                  <a:outerShdw blurRad="38100" dist="38100" dir="2700000" algn="tl">
                    <a:srgbClr val="C0C0C0"/>
                  </a:outerShdw>
                </a:effectLst>
                <a:latin typeface="Dom Casual" charset="0"/>
              </a:rPr>
              <a:t> </a:t>
            </a:r>
            <a:r>
              <a:rPr lang="es-ES_tradnl" sz="3200" b="1" dirty="0">
                <a:solidFill>
                  <a:schemeClr val="accent4">
                    <a:lumMod val="50000"/>
                  </a:schemeClr>
                </a:solidFill>
                <a:effectLst>
                  <a:outerShdw blurRad="38100" dist="38100" dir="2700000" algn="tl">
                    <a:srgbClr val="C0C0C0"/>
                  </a:outerShdw>
                </a:effectLst>
                <a:latin typeface="Dom Casual" charset="0"/>
              </a:rPr>
              <a:t>Redes de Área Amplia (WAN)</a:t>
            </a:r>
          </a:p>
          <a:p>
            <a:pPr>
              <a:lnSpc>
                <a:spcPts val="4000"/>
              </a:lnSpc>
              <a:defRPr/>
            </a:pPr>
            <a:r>
              <a:rPr lang="es-MX" sz="2400" b="1" dirty="0">
                <a:solidFill>
                  <a:schemeClr val="accent3">
                    <a:lumMod val="75000"/>
                  </a:schemeClr>
                </a:solidFill>
              </a:rPr>
              <a:t>(Wide </a:t>
            </a:r>
            <a:r>
              <a:rPr lang="es-MX" sz="2400" b="1" dirty="0" err="1">
                <a:solidFill>
                  <a:schemeClr val="accent3">
                    <a:lumMod val="75000"/>
                  </a:schemeClr>
                </a:solidFill>
              </a:rPr>
              <a:t>Area</a:t>
            </a:r>
            <a:r>
              <a:rPr lang="es-MX" sz="2400" b="1" dirty="0">
                <a:solidFill>
                  <a:schemeClr val="accent3">
                    <a:lumMod val="75000"/>
                  </a:schemeClr>
                </a:solidFill>
              </a:rPr>
              <a:t> Network)</a:t>
            </a:r>
            <a:endParaRPr lang="es-ES_tradnl" sz="3200" b="1" dirty="0">
              <a:solidFill>
                <a:schemeClr val="accent3">
                  <a:lumMod val="75000"/>
                </a:schemeClr>
              </a:solidFill>
              <a:effectLst>
                <a:outerShdw blurRad="38100" dist="38100" dir="2700000" algn="tl">
                  <a:srgbClr val="C0C0C0"/>
                </a:outerShdw>
              </a:effectLst>
              <a:latin typeface="Dom Casual" charset="0"/>
            </a:endParaRPr>
          </a:p>
        </p:txBody>
      </p:sp>
      <p:pic>
        <p:nvPicPr>
          <p:cNvPr id="2" name="Imagen 1"/>
          <p:cNvPicPr>
            <a:picLocks noChangeAspect="1"/>
          </p:cNvPicPr>
          <p:nvPr/>
        </p:nvPicPr>
        <p:blipFill>
          <a:blip r:embed="rId3"/>
          <a:stretch>
            <a:fillRect/>
          </a:stretch>
        </p:blipFill>
        <p:spPr>
          <a:xfrm>
            <a:off x="1008707" y="3501008"/>
            <a:ext cx="6982570" cy="2506900"/>
          </a:xfrm>
          <a:prstGeom prst="rect">
            <a:avLst/>
          </a:prstGeom>
        </p:spPr>
      </p:pic>
      <p:sp>
        <p:nvSpPr>
          <p:cNvPr id="6" name="Text Box 3"/>
          <p:cNvSpPr txBox="1">
            <a:spLocks noChangeArrowheads="1"/>
          </p:cNvSpPr>
          <p:nvPr/>
        </p:nvSpPr>
        <p:spPr bwMode="auto">
          <a:xfrm>
            <a:off x="144016" y="1482548"/>
            <a:ext cx="8855968" cy="506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150000"/>
              </a:lnSpc>
              <a:spcBef>
                <a:spcPts val="600"/>
              </a:spcBef>
            </a:pPr>
            <a:r>
              <a:rPr lang="es-MX" sz="2000" b="1" dirty="0">
                <a:solidFill>
                  <a:schemeClr val="accent5">
                    <a:lumMod val="75000"/>
                  </a:schemeClr>
                </a:solidFill>
                <a:latin typeface="+mn-lt"/>
              </a:rPr>
              <a:t>Enlazan dos o más redes LAN en diferentes lugares geográficos. </a:t>
            </a:r>
          </a:p>
        </p:txBody>
      </p:sp>
    </p:spTree>
    <p:extLst>
      <p:ext uri="{BB962C8B-B14F-4D97-AF65-F5344CB8AC3E}">
        <p14:creationId xmlns:p14="http://schemas.microsoft.com/office/powerpoint/2010/main" val="310000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84AD261B-9DD0-25FB-D830-9DAD24E6B011}"/>
              </a:ext>
            </a:extLst>
          </p:cNvPr>
          <p:cNvPicPr>
            <a:picLocks noChangeAspect="1"/>
          </p:cNvPicPr>
          <p:nvPr/>
        </p:nvPicPr>
        <p:blipFill>
          <a:blip r:embed="rId2"/>
          <a:stretch>
            <a:fillRect/>
          </a:stretch>
        </p:blipFill>
        <p:spPr>
          <a:xfrm>
            <a:off x="-1" y="3366293"/>
            <a:ext cx="9144000" cy="3491707"/>
          </a:xfrm>
          <a:prstGeom prst="rect">
            <a:avLst/>
          </a:prstGeom>
        </p:spPr>
      </p:pic>
      <p:sp>
        <p:nvSpPr>
          <p:cNvPr id="26629" name="Text Box 5"/>
          <p:cNvSpPr txBox="1">
            <a:spLocks noChangeArrowheads="1"/>
          </p:cNvSpPr>
          <p:nvPr/>
        </p:nvSpPr>
        <p:spPr bwMode="auto">
          <a:xfrm>
            <a:off x="467543" y="1484784"/>
            <a:ext cx="8208912"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b="1" dirty="0">
                <a:solidFill>
                  <a:schemeClr val="accent5">
                    <a:lumMod val="75000"/>
                  </a:schemeClr>
                </a:solidFill>
                <a:latin typeface="Arial" pitchFamily="34" charset="0"/>
                <a:cs typeface="Arial" pitchFamily="34" charset="0"/>
              </a:rPr>
              <a:t>DSL</a:t>
            </a:r>
            <a:r>
              <a:rPr lang="es-ES" sz="1800" dirty="0">
                <a:solidFill>
                  <a:schemeClr val="tx1">
                    <a:lumMod val="95000"/>
                    <a:lumOff val="5000"/>
                  </a:schemeClr>
                </a:solidFill>
                <a:latin typeface="Arial" pitchFamily="34" charset="0"/>
                <a:cs typeface="Arial" pitchFamily="34" charset="0"/>
              </a:rPr>
              <a:t> proporciona conectividad a Internet a los clientes a través </a:t>
            </a:r>
            <a:r>
              <a:rPr lang="es-ES" sz="1800" b="1" dirty="0">
                <a:solidFill>
                  <a:schemeClr val="accent6">
                    <a:lumMod val="75000"/>
                  </a:schemeClr>
                </a:solidFill>
                <a:latin typeface="Arial" pitchFamily="34" charset="0"/>
                <a:cs typeface="Arial" pitchFamily="34" charset="0"/>
              </a:rPr>
              <a:t>de líneas telefónicas </a:t>
            </a:r>
            <a:r>
              <a:rPr lang="es-ES" sz="1800" dirty="0">
                <a:solidFill>
                  <a:schemeClr val="tx1">
                    <a:lumMod val="95000"/>
                    <a:lumOff val="5000"/>
                  </a:schemeClr>
                </a:solidFill>
                <a:latin typeface="Arial" pitchFamily="34" charset="0"/>
                <a:cs typeface="Arial" pitchFamily="34" charset="0"/>
              </a:rPr>
              <a:t>y puede compartir la misma línea telefónica que ya está instalada en la mayoría de los hogares. </a:t>
            </a:r>
            <a:r>
              <a:rPr lang="es-ES" sz="1800" dirty="0">
                <a:solidFill>
                  <a:schemeClr val="accent6">
                    <a:lumMod val="75000"/>
                  </a:schemeClr>
                </a:solidFill>
                <a:latin typeface="Arial" pitchFamily="34" charset="0"/>
                <a:cs typeface="Arial" pitchFamily="34" charset="0"/>
              </a:rPr>
              <a:t>Esto es muy conveniente tanto para el proveedor de servicios como para el cliente.</a:t>
            </a:r>
            <a:endParaRPr lang="es-MX" sz="1800" dirty="0">
              <a:latin typeface="Arial" pitchFamily="34" charset="0"/>
              <a:cs typeface="Arial" pitchFamily="34" charset="0"/>
            </a:endParaRPr>
          </a:p>
        </p:txBody>
      </p:sp>
      <p:sp>
        <p:nvSpPr>
          <p:cNvPr id="3078" name="Text Box 6"/>
          <p:cNvSpPr txBox="1">
            <a:spLocks noChangeArrowheads="1"/>
          </p:cNvSpPr>
          <p:nvPr/>
        </p:nvSpPr>
        <p:spPr bwMode="auto">
          <a:xfrm>
            <a:off x="802481" y="328096"/>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Digital </a:t>
            </a: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Subscriber</a:t>
            </a: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 Line (DSL)</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spTree>
    <p:extLst>
      <p:ext uri="{BB962C8B-B14F-4D97-AF65-F5344CB8AC3E}">
        <p14:creationId xmlns:p14="http://schemas.microsoft.com/office/powerpoint/2010/main" val="13899207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84AD261B-9DD0-25FB-D830-9DAD24E6B011}"/>
              </a:ext>
            </a:extLst>
          </p:cNvPr>
          <p:cNvPicPr>
            <a:picLocks noChangeAspect="1"/>
          </p:cNvPicPr>
          <p:nvPr/>
        </p:nvPicPr>
        <p:blipFill>
          <a:blip r:embed="rId2"/>
          <a:stretch>
            <a:fillRect/>
          </a:stretch>
        </p:blipFill>
        <p:spPr>
          <a:xfrm>
            <a:off x="-1" y="3366293"/>
            <a:ext cx="9144000" cy="3491707"/>
          </a:xfrm>
          <a:prstGeom prst="rect">
            <a:avLst/>
          </a:prstGeom>
        </p:spPr>
      </p:pic>
      <p:sp>
        <p:nvSpPr>
          <p:cNvPr id="26629" name="Text Box 5"/>
          <p:cNvSpPr txBox="1">
            <a:spLocks noChangeArrowheads="1"/>
          </p:cNvSpPr>
          <p:nvPr/>
        </p:nvSpPr>
        <p:spPr bwMode="auto">
          <a:xfrm>
            <a:off x="107504" y="1124744"/>
            <a:ext cx="8712968" cy="2672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dirty="0">
                <a:solidFill>
                  <a:schemeClr val="tx1">
                    <a:lumMod val="95000"/>
                    <a:lumOff val="5000"/>
                  </a:schemeClr>
                </a:solidFill>
                <a:latin typeface="Arial" pitchFamily="34" charset="0"/>
                <a:cs typeface="Arial" pitchFamily="34" charset="0"/>
              </a:rPr>
              <a:t>Aquí se requiere un dispositivo adicional que es el </a:t>
            </a:r>
            <a:r>
              <a:rPr lang="es-ES" b="1" dirty="0">
                <a:solidFill>
                  <a:schemeClr val="accent6">
                    <a:lumMod val="75000"/>
                  </a:schemeClr>
                </a:solidFill>
                <a:latin typeface="Arial" pitchFamily="34" charset="0"/>
                <a:cs typeface="Arial" pitchFamily="34" charset="0"/>
              </a:rPr>
              <a:t>modem (modulador-demodulador) </a:t>
            </a:r>
            <a:r>
              <a:rPr lang="es-ES" dirty="0">
                <a:latin typeface="Arial" pitchFamily="34" charset="0"/>
                <a:cs typeface="Arial" pitchFamily="34" charset="0"/>
              </a:rPr>
              <a:t>que convierte los datos a un formato adecuado para enviarse a través de las líneas telefónicas.</a:t>
            </a:r>
          </a:p>
          <a:p>
            <a:pPr marL="285750" indent="-285750" algn="just">
              <a:lnSpc>
                <a:spcPct val="150000"/>
              </a:lnSpc>
              <a:buFont typeface="Arial" panose="020B0604020202020204" pitchFamily="34" charset="0"/>
              <a:buChar char="•"/>
            </a:pPr>
            <a:r>
              <a:rPr lang="es-ES" dirty="0">
                <a:latin typeface="Arial" pitchFamily="34" charset="0"/>
                <a:cs typeface="Arial" pitchFamily="34" charset="0"/>
              </a:rPr>
              <a:t>El módem puede ser un </a:t>
            </a:r>
            <a:r>
              <a:rPr lang="es-ES" b="1" dirty="0">
                <a:latin typeface="Arial" pitchFamily="34" charset="0"/>
                <a:cs typeface="Arial" pitchFamily="34" charset="0"/>
              </a:rPr>
              <a:t>dispositivo separado</a:t>
            </a:r>
            <a:r>
              <a:rPr lang="es-ES" dirty="0">
                <a:latin typeface="Arial" pitchFamily="34" charset="0"/>
                <a:cs typeface="Arial" pitchFamily="34" charset="0"/>
              </a:rPr>
              <a:t>, como en el diagrama, o puede estar </a:t>
            </a:r>
            <a:r>
              <a:rPr lang="es-ES" b="1" dirty="0">
                <a:latin typeface="Arial" pitchFamily="34" charset="0"/>
                <a:cs typeface="Arial" pitchFamily="34" charset="0"/>
              </a:rPr>
              <a:t>incorporado al ruteador doméstico</a:t>
            </a:r>
            <a:r>
              <a:rPr lang="es-ES" dirty="0">
                <a:latin typeface="Arial" pitchFamily="34" charset="0"/>
                <a:cs typeface="Arial" pitchFamily="34" charset="0"/>
              </a:rPr>
              <a:t>. </a:t>
            </a:r>
          </a:p>
          <a:p>
            <a:pPr marL="285750" indent="-285750" algn="just">
              <a:lnSpc>
                <a:spcPct val="150000"/>
              </a:lnSpc>
              <a:buFont typeface="Arial" panose="020B0604020202020204" pitchFamily="34" charset="0"/>
              <a:buChar char="•"/>
            </a:pPr>
            <a:r>
              <a:rPr lang="es-ES" dirty="0">
                <a:latin typeface="Arial" pitchFamily="34" charset="0"/>
                <a:cs typeface="Arial" pitchFamily="34" charset="0"/>
              </a:rPr>
              <a:t>El </a:t>
            </a:r>
            <a:r>
              <a:rPr lang="es-ES" b="1" dirty="0">
                <a:solidFill>
                  <a:schemeClr val="accent6">
                    <a:lumMod val="75000"/>
                  </a:schemeClr>
                </a:solidFill>
                <a:latin typeface="Arial" pitchFamily="34" charset="0"/>
                <a:cs typeface="Arial" pitchFamily="34" charset="0"/>
              </a:rPr>
              <a:t>módem</a:t>
            </a:r>
            <a:r>
              <a:rPr lang="es-ES" dirty="0">
                <a:latin typeface="Arial" pitchFamily="34" charset="0"/>
                <a:cs typeface="Arial" pitchFamily="34" charset="0"/>
              </a:rPr>
              <a:t> conecta la red con el proveedor de servicios a través de las </a:t>
            </a:r>
            <a:r>
              <a:rPr lang="es-ES" b="1" dirty="0">
                <a:solidFill>
                  <a:schemeClr val="accent6">
                    <a:lumMod val="75000"/>
                  </a:schemeClr>
                </a:solidFill>
                <a:latin typeface="Arial" pitchFamily="34" charset="0"/>
                <a:cs typeface="Arial" pitchFamily="34" charset="0"/>
              </a:rPr>
              <a:t>líneas telefónicas</a:t>
            </a:r>
            <a:r>
              <a:rPr lang="es-ES" dirty="0">
                <a:latin typeface="Arial" pitchFamily="34" charset="0"/>
                <a:cs typeface="Arial" pitchFamily="34" charset="0"/>
              </a:rPr>
              <a:t>.</a:t>
            </a:r>
            <a:endParaRPr lang="es-MX" dirty="0">
              <a:latin typeface="Arial" pitchFamily="34" charset="0"/>
              <a:cs typeface="Arial" pitchFamily="34" charset="0"/>
            </a:endParaRPr>
          </a:p>
          <a:p>
            <a:pPr marL="285750" indent="-285750" algn="just">
              <a:lnSpc>
                <a:spcPct val="150000"/>
              </a:lnSpc>
              <a:buFont typeface="Arial" panose="020B0604020202020204" pitchFamily="34" charset="0"/>
              <a:buChar char="•"/>
            </a:pPr>
            <a:endParaRPr lang="es-MX" sz="1800" dirty="0">
              <a:latin typeface="Arial" pitchFamily="34" charset="0"/>
              <a:cs typeface="Arial" pitchFamily="34" charset="0"/>
            </a:endParaRPr>
          </a:p>
        </p:txBody>
      </p:sp>
      <p:sp>
        <p:nvSpPr>
          <p:cNvPr id="3078" name="Text Box 6"/>
          <p:cNvSpPr txBox="1">
            <a:spLocks noChangeArrowheads="1"/>
          </p:cNvSpPr>
          <p:nvPr/>
        </p:nvSpPr>
        <p:spPr bwMode="auto">
          <a:xfrm>
            <a:off x="838485" y="188640"/>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Digital </a:t>
            </a: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Subscriber</a:t>
            </a: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 Line (DSL)</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spTree>
    <p:extLst>
      <p:ext uri="{BB962C8B-B14F-4D97-AF65-F5344CB8AC3E}">
        <p14:creationId xmlns:p14="http://schemas.microsoft.com/office/powerpoint/2010/main" val="62085157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368658" y="1412776"/>
            <a:ext cx="8406682"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solidFill>
                  <a:schemeClr val="tx1">
                    <a:lumMod val="95000"/>
                    <a:lumOff val="5000"/>
                  </a:schemeClr>
                </a:solidFill>
                <a:latin typeface="Arial" pitchFamily="34" charset="0"/>
                <a:cs typeface="Arial" pitchFamily="34" charset="0"/>
              </a:rPr>
              <a:t>Internet por cable brinda acceso a Internet a través de las mismas líneas </a:t>
            </a:r>
            <a:r>
              <a:rPr lang="es-ES" sz="1800" b="1" dirty="0">
                <a:solidFill>
                  <a:schemeClr val="accent6">
                    <a:lumMod val="75000"/>
                  </a:schemeClr>
                </a:solidFill>
                <a:latin typeface="Arial" pitchFamily="34" charset="0"/>
                <a:cs typeface="Arial" pitchFamily="34" charset="0"/>
              </a:rPr>
              <a:t>CATV (Televisión por cable) </a:t>
            </a:r>
            <a:r>
              <a:rPr lang="es-ES" sz="1800" dirty="0">
                <a:solidFill>
                  <a:schemeClr val="tx1">
                    <a:lumMod val="95000"/>
                    <a:lumOff val="5000"/>
                  </a:schemeClr>
                </a:solidFill>
                <a:latin typeface="Arial" pitchFamily="34" charset="0"/>
                <a:cs typeface="Arial" pitchFamily="34" charset="0"/>
              </a:rPr>
              <a:t>que se utilizan para el servicio de televisión. </a:t>
            </a:r>
            <a:r>
              <a:rPr lang="es-ES" sz="1800" dirty="0">
                <a:solidFill>
                  <a:schemeClr val="accent6">
                    <a:lumMod val="75000"/>
                  </a:schemeClr>
                </a:solidFill>
                <a:latin typeface="Arial" pitchFamily="34" charset="0"/>
                <a:cs typeface="Arial" pitchFamily="34" charset="0"/>
              </a:rPr>
              <a:t>Al igual que DSL, aprovecha las líneas ya instaladas y proporciona acceso a Internet sobre ellas.</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802480" y="404664"/>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Internet por cable</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pic>
        <p:nvPicPr>
          <p:cNvPr id="3" name="Imagen 2">
            <a:extLst>
              <a:ext uri="{FF2B5EF4-FFF2-40B4-BE49-F238E27FC236}">
                <a16:creationId xmlns:a16="http://schemas.microsoft.com/office/drawing/2014/main" id="{5E5DD5C9-76DD-A016-ACC3-B21D2199E574}"/>
              </a:ext>
            </a:extLst>
          </p:cNvPr>
          <p:cNvPicPr>
            <a:picLocks noChangeAspect="1"/>
          </p:cNvPicPr>
          <p:nvPr/>
        </p:nvPicPr>
        <p:blipFill>
          <a:blip r:embed="rId2"/>
          <a:stretch>
            <a:fillRect/>
          </a:stretch>
        </p:blipFill>
        <p:spPr>
          <a:xfrm>
            <a:off x="0" y="3335883"/>
            <a:ext cx="9144000" cy="3497109"/>
          </a:xfrm>
          <a:prstGeom prst="rect">
            <a:avLst/>
          </a:prstGeom>
        </p:spPr>
      </p:pic>
    </p:spTree>
    <p:extLst>
      <p:ext uri="{BB962C8B-B14F-4D97-AF65-F5344CB8AC3E}">
        <p14:creationId xmlns:p14="http://schemas.microsoft.com/office/powerpoint/2010/main" val="20877494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07504" y="1340768"/>
            <a:ext cx="8622706"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Al igual que </a:t>
            </a:r>
            <a:r>
              <a:rPr lang="es-ES" sz="1800" b="1" dirty="0">
                <a:solidFill>
                  <a:schemeClr val="tx1">
                    <a:lumMod val="95000"/>
                    <a:lumOff val="5000"/>
                  </a:schemeClr>
                </a:solidFill>
                <a:latin typeface="Arial" pitchFamily="34" charset="0"/>
                <a:cs typeface="Arial" pitchFamily="34" charset="0"/>
              </a:rPr>
              <a:t>DSL</a:t>
            </a:r>
            <a:r>
              <a:rPr lang="es-ES" sz="1800" dirty="0">
                <a:solidFill>
                  <a:schemeClr val="tx1">
                    <a:lumMod val="95000"/>
                    <a:lumOff val="5000"/>
                  </a:schemeClr>
                </a:solidFill>
                <a:latin typeface="Arial" pitchFamily="34" charset="0"/>
                <a:cs typeface="Arial" pitchFamily="34" charset="0"/>
              </a:rPr>
              <a:t>, se requiere un </a:t>
            </a:r>
            <a:r>
              <a:rPr lang="es-ES" sz="1800" b="1" dirty="0">
                <a:solidFill>
                  <a:schemeClr val="accent6">
                    <a:lumMod val="75000"/>
                  </a:schemeClr>
                </a:solidFill>
                <a:latin typeface="Arial" pitchFamily="34" charset="0"/>
                <a:cs typeface="Arial" pitchFamily="34" charset="0"/>
              </a:rPr>
              <a:t>módem por cable </a:t>
            </a:r>
            <a:r>
              <a:rPr lang="es-ES" sz="1800" dirty="0">
                <a:solidFill>
                  <a:schemeClr val="tx1">
                    <a:lumMod val="95000"/>
                    <a:lumOff val="5000"/>
                  </a:schemeClr>
                </a:solidFill>
                <a:latin typeface="Arial" pitchFamily="34" charset="0"/>
                <a:cs typeface="Arial" pitchFamily="34" charset="0"/>
              </a:rPr>
              <a:t>para convertir los datos a un formato adecuado para enviarse a través de los cables CATV. </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Al igual que un </a:t>
            </a:r>
            <a:r>
              <a:rPr lang="es-ES" sz="1800" b="1" dirty="0">
                <a:solidFill>
                  <a:schemeClr val="tx1">
                    <a:lumMod val="95000"/>
                    <a:lumOff val="5000"/>
                  </a:schemeClr>
                </a:solidFill>
                <a:latin typeface="Arial" pitchFamily="34" charset="0"/>
                <a:cs typeface="Arial" pitchFamily="34" charset="0"/>
              </a:rPr>
              <a:t>módem DSL</a:t>
            </a:r>
            <a:r>
              <a:rPr lang="es-ES" sz="1800" dirty="0">
                <a:solidFill>
                  <a:schemeClr val="tx1">
                    <a:lumMod val="95000"/>
                    <a:lumOff val="5000"/>
                  </a:schemeClr>
                </a:solidFill>
                <a:latin typeface="Arial" pitchFamily="34" charset="0"/>
                <a:cs typeface="Arial" pitchFamily="34" charset="0"/>
              </a:rPr>
              <a:t>, puede ser un </a:t>
            </a:r>
            <a:r>
              <a:rPr lang="es-ES" sz="1800" b="1" dirty="0">
                <a:solidFill>
                  <a:schemeClr val="tx1">
                    <a:lumMod val="95000"/>
                    <a:lumOff val="5000"/>
                  </a:schemeClr>
                </a:solidFill>
                <a:latin typeface="Arial" pitchFamily="34" charset="0"/>
                <a:cs typeface="Arial" pitchFamily="34" charset="0"/>
              </a:rPr>
              <a:t>dispositivo separado </a:t>
            </a:r>
            <a:r>
              <a:rPr lang="es-ES" sz="1800" dirty="0">
                <a:solidFill>
                  <a:schemeClr val="tx1">
                    <a:lumMod val="95000"/>
                    <a:lumOff val="5000"/>
                  </a:schemeClr>
                </a:solidFill>
                <a:latin typeface="Arial" pitchFamily="34" charset="0"/>
                <a:cs typeface="Arial" pitchFamily="34" charset="0"/>
              </a:rPr>
              <a:t>o estar </a:t>
            </a:r>
            <a:r>
              <a:rPr lang="es-ES" sz="1800" b="1" dirty="0">
                <a:solidFill>
                  <a:schemeClr val="tx1">
                    <a:lumMod val="95000"/>
                    <a:lumOff val="5000"/>
                  </a:schemeClr>
                </a:solidFill>
                <a:latin typeface="Arial" pitchFamily="34" charset="0"/>
                <a:cs typeface="Arial" pitchFamily="34" charset="0"/>
              </a:rPr>
              <a:t>integrado en el ruteador doméstico</a:t>
            </a:r>
            <a:r>
              <a:rPr lang="es-ES" sz="1800" dirty="0">
                <a:solidFill>
                  <a:schemeClr val="tx1">
                    <a:lumMod val="95000"/>
                    <a:lumOff val="5000"/>
                  </a:schemeClr>
                </a:solidFill>
                <a:latin typeface="Arial" pitchFamily="34" charset="0"/>
                <a:cs typeface="Arial" pitchFamily="34" charset="0"/>
              </a:rPr>
              <a:t>.</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802481" y="328096"/>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Internet por cable</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pic>
        <p:nvPicPr>
          <p:cNvPr id="3" name="Imagen 2">
            <a:extLst>
              <a:ext uri="{FF2B5EF4-FFF2-40B4-BE49-F238E27FC236}">
                <a16:creationId xmlns:a16="http://schemas.microsoft.com/office/drawing/2014/main" id="{5E5DD5C9-76DD-A016-ACC3-B21D2199E574}"/>
              </a:ext>
            </a:extLst>
          </p:cNvPr>
          <p:cNvPicPr>
            <a:picLocks noChangeAspect="1"/>
          </p:cNvPicPr>
          <p:nvPr/>
        </p:nvPicPr>
        <p:blipFill>
          <a:blip r:embed="rId2"/>
          <a:stretch>
            <a:fillRect/>
          </a:stretch>
        </p:blipFill>
        <p:spPr>
          <a:xfrm>
            <a:off x="0" y="3335883"/>
            <a:ext cx="9144000" cy="3497109"/>
          </a:xfrm>
          <a:prstGeom prst="rect">
            <a:avLst/>
          </a:prstGeom>
        </p:spPr>
      </p:pic>
    </p:spTree>
    <p:extLst>
      <p:ext uri="{BB962C8B-B14F-4D97-AF65-F5344CB8AC3E}">
        <p14:creationId xmlns:p14="http://schemas.microsoft.com/office/powerpoint/2010/main" val="5427118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3" name="Rectangle 3082">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Rectangle 3084">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9143997"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Rectangle 3086">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608647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Rectangle 3088">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9143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8" name="Text Box 6"/>
          <p:cNvSpPr txBox="1">
            <a:spLocks noChangeArrowheads="1"/>
          </p:cNvSpPr>
          <p:nvPr/>
        </p:nvSpPr>
        <p:spPr bwMode="auto">
          <a:xfrm>
            <a:off x="524784" y="5490971"/>
            <a:ext cx="7143559" cy="1159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nSpc>
                <a:spcPct val="90000"/>
              </a:lnSpc>
              <a:spcBef>
                <a:spcPct val="0"/>
              </a:spcBef>
              <a:spcAft>
                <a:spcPts val="600"/>
              </a:spcAft>
            </a:pPr>
            <a:r>
              <a:rPr lang="en-US" sz="3500" b="1" kern="1200" dirty="0" err="1">
                <a:solidFill>
                  <a:srgbClr val="FFFFFF"/>
                </a:solidFill>
                <a:effectLst>
                  <a:outerShdw blurRad="38100" dist="38100" dir="2700000" algn="tl">
                    <a:srgbClr val="C0C0C0"/>
                  </a:outerShdw>
                </a:effectLst>
                <a:latin typeface="+mj-lt"/>
                <a:ea typeface="+mj-ea"/>
                <a:cs typeface="+mj-cs"/>
              </a:rPr>
              <a:t>Conexiones</a:t>
            </a:r>
            <a:r>
              <a:rPr lang="en-US" sz="3500" b="1" kern="1200" dirty="0">
                <a:solidFill>
                  <a:srgbClr val="FFFFFF"/>
                </a:solidFill>
                <a:effectLst>
                  <a:outerShdw blurRad="38100" dist="38100" dir="2700000" algn="tl">
                    <a:srgbClr val="C0C0C0"/>
                  </a:outerShdw>
                </a:effectLst>
                <a:latin typeface="+mj-lt"/>
                <a:ea typeface="+mj-ea"/>
                <a:cs typeface="+mj-cs"/>
              </a:rPr>
              <a:t> a Internet </a:t>
            </a:r>
            <a:r>
              <a:rPr lang="en-US" sz="3500" b="1" kern="1200" dirty="0" err="1">
                <a:solidFill>
                  <a:srgbClr val="FFFFFF"/>
                </a:solidFill>
                <a:effectLst>
                  <a:outerShdw blurRad="38100" dist="38100" dir="2700000" algn="tl">
                    <a:srgbClr val="C0C0C0"/>
                  </a:outerShdw>
                </a:effectLst>
                <a:latin typeface="+mj-lt"/>
                <a:ea typeface="+mj-ea"/>
                <a:cs typeface="+mj-cs"/>
              </a:rPr>
              <a:t>redundantes</a:t>
            </a:r>
            <a:endParaRPr lang="en-US" sz="3500" b="1" kern="1200" dirty="0">
              <a:solidFill>
                <a:srgbClr val="FFFFFF"/>
              </a:solidFill>
              <a:effectLst>
                <a:outerShdw blurRad="38100" dist="38100" dir="2700000" algn="tl">
                  <a:srgbClr val="C0C0C0"/>
                </a:outerShdw>
              </a:effectLst>
              <a:latin typeface="+mj-lt"/>
              <a:ea typeface="+mj-ea"/>
              <a:cs typeface="+mj-cs"/>
            </a:endParaRPr>
          </a:p>
        </p:txBody>
      </p:sp>
      <p:pic>
        <p:nvPicPr>
          <p:cNvPr id="2" name="Imagen 1" descr="Imagen que contiene interior, tabla, juguete, oficina&#10;&#10;Descripción generada automáticamente">
            <a:extLst>
              <a:ext uri="{FF2B5EF4-FFF2-40B4-BE49-F238E27FC236}">
                <a16:creationId xmlns:a16="http://schemas.microsoft.com/office/drawing/2014/main" id="{B2AF0578-7021-D8BC-DED0-E29F8FDE43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447" y="390832"/>
            <a:ext cx="8216570" cy="4519114"/>
          </a:xfrm>
          <a:prstGeom prst="rect">
            <a:avLst/>
          </a:prstGeom>
        </p:spPr>
      </p:pic>
    </p:spTree>
    <p:extLst>
      <p:ext uri="{BB962C8B-B14F-4D97-AF65-F5344CB8AC3E}">
        <p14:creationId xmlns:p14="http://schemas.microsoft.com/office/powerpoint/2010/main" val="587194737"/>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Text Box 6"/>
          <p:cNvSpPr txBox="1">
            <a:spLocks noChangeArrowheads="1"/>
          </p:cNvSpPr>
          <p:nvPr/>
        </p:nvSpPr>
        <p:spPr bwMode="auto">
          <a:xfrm>
            <a:off x="737773" y="476672"/>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Conexiones a Internet redundantes</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grpSp>
        <p:nvGrpSpPr>
          <p:cNvPr id="3" name="Grupo 2">
            <a:extLst>
              <a:ext uri="{FF2B5EF4-FFF2-40B4-BE49-F238E27FC236}">
                <a16:creationId xmlns:a16="http://schemas.microsoft.com/office/drawing/2014/main" id="{1F71DBFB-BAE2-A420-4641-A47906F0E1F8}"/>
              </a:ext>
            </a:extLst>
          </p:cNvPr>
          <p:cNvGrpSpPr/>
          <p:nvPr/>
        </p:nvGrpSpPr>
        <p:grpSpPr>
          <a:xfrm>
            <a:off x="944786" y="2840920"/>
            <a:ext cx="7358272" cy="3933056"/>
            <a:chOff x="944786" y="2840920"/>
            <a:chExt cx="7358272" cy="3933056"/>
          </a:xfrm>
        </p:grpSpPr>
        <p:pic>
          <p:nvPicPr>
            <p:cNvPr id="4" name="Imagen 3" descr="Diagrama&#10;&#10;Descripción generada automáticamente">
              <a:extLst>
                <a:ext uri="{FF2B5EF4-FFF2-40B4-BE49-F238E27FC236}">
                  <a16:creationId xmlns:a16="http://schemas.microsoft.com/office/drawing/2014/main" id="{6341A5AA-8205-713C-3387-116BC96C5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786" y="2840920"/>
              <a:ext cx="7358272" cy="3933056"/>
            </a:xfrm>
            <a:prstGeom prst="rect">
              <a:avLst/>
            </a:prstGeom>
          </p:spPr>
        </p:pic>
        <p:sp>
          <p:nvSpPr>
            <p:cNvPr id="5" name="Rectángulo 4">
              <a:extLst>
                <a:ext uri="{FF2B5EF4-FFF2-40B4-BE49-F238E27FC236}">
                  <a16:creationId xmlns:a16="http://schemas.microsoft.com/office/drawing/2014/main" id="{FA69A698-3C4A-4F0E-0080-F179A80AC308}"/>
                </a:ext>
              </a:extLst>
            </p:cNvPr>
            <p:cNvSpPr/>
            <p:nvPr/>
          </p:nvSpPr>
          <p:spPr>
            <a:xfrm>
              <a:off x="3203848" y="6165304"/>
              <a:ext cx="2808312"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2" name="Text Box 5">
            <a:extLst>
              <a:ext uri="{FF2B5EF4-FFF2-40B4-BE49-F238E27FC236}">
                <a16:creationId xmlns:a16="http://schemas.microsoft.com/office/drawing/2014/main" id="{10D6E369-67E0-1B4C-FF86-54BAB90A151F}"/>
              </a:ext>
            </a:extLst>
          </p:cNvPr>
          <p:cNvSpPr txBox="1">
            <a:spLocks noChangeArrowheads="1"/>
          </p:cNvSpPr>
          <p:nvPr/>
        </p:nvSpPr>
        <p:spPr bwMode="auto">
          <a:xfrm>
            <a:off x="611560" y="1412776"/>
            <a:ext cx="7992888"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solidFill>
                  <a:schemeClr val="tx1">
                    <a:lumMod val="95000"/>
                    <a:lumOff val="5000"/>
                  </a:schemeClr>
                </a:solidFill>
                <a:latin typeface="Arial" pitchFamily="34" charset="0"/>
                <a:cs typeface="Arial" pitchFamily="34" charset="0"/>
              </a:rPr>
              <a:t>Para un usuario doméstico, perder la conexión a  Internet no es un problema, es un poco molesto, pero no es un desastre. Sin embargo, para muchas empresas el acceso a Internet es fundamental para sus operaciones. </a:t>
            </a:r>
            <a:endParaRPr lang="es-MX" sz="1800" dirty="0">
              <a:solidFill>
                <a:schemeClr val="accent6">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674787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758681" y="1340768"/>
            <a:ext cx="7773759" cy="2687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spcAft>
                <a:spcPts val="1200"/>
              </a:spcAft>
            </a:pPr>
            <a:r>
              <a:rPr lang="es-ES" sz="1800" dirty="0">
                <a:solidFill>
                  <a:schemeClr val="tx1">
                    <a:lumMod val="95000"/>
                    <a:lumOff val="5000"/>
                  </a:schemeClr>
                </a:solidFill>
                <a:latin typeface="Arial" pitchFamily="34" charset="0"/>
                <a:cs typeface="Arial" pitchFamily="34" charset="0"/>
              </a:rPr>
              <a:t>En una empresa, es importante tener </a:t>
            </a:r>
            <a:r>
              <a:rPr lang="es-ES" sz="1800" b="1" dirty="0">
                <a:solidFill>
                  <a:schemeClr val="accent5">
                    <a:lumMod val="75000"/>
                  </a:schemeClr>
                </a:solidFill>
                <a:latin typeface="Arial" pitchFamily="34" charset="0"/>
                <a:cs typeface="Arial" pitchFamily="34" charset="0"/>
              </a:rPr>
              <a:t>conexiones a Internet redundantes </a:t>
            </a:r>
            <a:r>
              <a:rPr lang="es-ES" sz="1800" dirty="0">
                <a:solidFill>
                  <a:schemeClr val="tx1">
                    <a:lumMod val="95000"/>
                    <a:lumOff val="5000"/>
                  </a:schemeClr>
                </a:solidFill>
                <a:latin typeface="Arial" pitchFamily="34" charset="0"/>
                <a:cs typeface="Arial" pitchFamily="34" charset="0"/>
              </a:rPr>
              <a:t>y hay algunos términos que debemos conocer:</a:t>
            </a:r>
          </a:p>
          <a:p>
            <a:pPr marL="285750" indent="-285750" algn="just">
              <a:lnSpc>
                <a:spcPct val="150000"/>
              </a:lnSpc>
              <a:buFont typeface="Arial" panose="020B0604020202020204" pitchFamily="34" charset="0"/>
              <a:buChar char="•"/>
            </a:pPr>
            <a:r>
              <a:rPr lang="es-ES" sz="1800" b="1" dirty="0">
                <a:solidFill>
                  <a:schemeClr val="accent6">
                    <a:lumMod val="75000"/>
                  </a:schemeClr>
                </a:solidFill>
                <a:latin typeface="Arial" pitchFamily="34" charset="0"/>
                <a:cs typeface="Arial" pitchFamily="34" charset="0"/>
              </a:rPr>
              <a:t>Single </a:t>
            </a:r>
            <a:r>
              <a:rPr lang="es-ES" sz="1800" b="1" dirty="0" err="1">
                <a:solidFill>
                  <a:schemeClr val="accent6">
                    <a:lumMod val="75000"/>
                  </a:schemeClr>
                </a:solidFill>
                <a:latin typeface="Arial" pitchFamily="34" charset="0"/>
                <a:cs typeface="Arial" pitchFamily="34" charset="0"/>
              </a:rPr>
              <a:t>Homed</a:t>
            </a:r>
            <a:endParaRPr lang="es-ES" sz="1800" b="1" dirty="0">
              <a:solidFill>
                <a:schemeClr val="accent6">
                  <a:lumMod val="75000"/>
                </a:schemeClr>
              </a:solidFill>
              <a:latin typeface="Arial" pitchFamily="34" charset="0"/>
              <a:cs typeface="Arial" pitchFamily="34" charset="0"/>
            </a:endParaRPr>
          </a:p>
          <a:p>
            <a:pPr marL="285750" indent="-285750" algn="just">
              <a:lnSpc>
                <a:spcPct val="150000"/>
              </a:lnSpc>
              <a:buFont typeface="Arial" panose="020B0604020202020204" pitchFamily="34" charset="0"/>
              <a:buChar char="•"/>
            </a:pPr>
            <a:r>
              <a:rPr lang="es-ES" sz="1800" b="1" dirty="0">
                <a:solidFill>
                  <a:schemeClr val="accent6">
                    <a:lumMod val="75000"/>
                  </a:schemeClr>
                </a:solidFill>
                <a:latin typeface="Arial" pitchFamily="34" charset="0"/>
                <a:cs typeface="Arial" pitchFamily="34" charset="0"/>
              </a:rPr>
              <a:t>Dual </a:t>
            </a:r>
            <a:r>
              <a:rPr lang="es-ES" sz="1800" b="1" dirty="0" err="1">
                <a:solidFill>
                  <a:schemeClr val="accent6">
                    <a:lumMod val="75000"/>
                  </a:schemeClr>
                </a:solidFill>
                <a:latin typeface="Arial" pitchFamily="34" charset="0"/>
                <a:cs typeface="Arial" pitchFamily="34" charset="0"/>
              </a:rPr>
              <a:t>Homed</a:t>
            </a:r>
            <a:endParaRPr lang="es-ES" sz="1800" b="1" dirty="0">
              <a:solidFill>
                <a:schemeClr val="accent6">
                  <a:lumMod val="75000"/>
                </a:schemeClr>
              </a:solidFill>
              <a:latin typeface="Arial" pitchFamily="34" charset="0"/>
              <a:cs typeface="Arial" pitchFamily="34" charset="0"/>
            </a:endParaRPr>
          </a:p>
          <a:p>
            <a:pPr marL="285750" indent="-285750" algn="just">
              <a:lnSpc>
                <a:spcPct val="150000"/>
              </a:lnSpc>
              <a:buFont typeface="Arial" panose="020B0604020202020204" pitchFamily="34" charset="0"/>
              <a:buChar char="•"/>
            </a:pPr>
            <a:r>
              <a:rPr lang="es-ES" sz="1800" b="1" dirty="0" err="1">
                <a:solidFill>
                  <a:schemeClr val="accent6">
                    <a:lumMod val="75000"/>
                  </a:schemeClr>
                </a:solidFill>
                <a:latin typeface="Arial" pitchFamily="34" charset="0"/>
                <a:cs typeface="Arial" pitchFamily="34" charset="0"/>
              </a:rPr>
              <a:t>Multihhomed</a:t>
            </a:r>
            <a:endParaRPr lang="es-ES" sz="1800" b="1" dirty="0">
              <a:solidFill>
                <a:schemeClr val="accent6">
                  <a:lumMod val="75000"/>
                </a:schemeClr>
              </a:solidFill>
              <a:latin typeface="Arial" pitchFamily="34" charset="0"/>
              <a:cs typeface="Arial" pitchFamily="34" charset="0"/>
            </a:endParaRPr>
          </a:p>
          <a:p>
            <a:pPr marL="285750" indent="-285750" algn="just">
              <a:lnSpc>
                <a:spcPct val="150000"/>
              </a:lnSpc>
              <a:buFont typeface="Arial" panose="020B0604020202020204" pitchFamily="34" charset="0"/>
              <a:buChar char="•"/>
            </a:pPr>
            <a:r>
              <a:rPr lang="es-ES" sz="1800" b="1" dirty="0">
                <a:solidFill>
                  <a:schemeClr val="accent6">
                    <a:lumMod val="75000"/>
                  </a:schemeClr>
                </a:solidFill>
                <a:latin typeface="Arial" pitchFamily="34" charset="0"/>
                <a:cs typeface="Arial" pitchFamily="34" charset="0"/>
              </a:rPr>
              <a:t>Dual </a:t>
            </a:r>
            <a:r>
              <a:rPr lang="es-ES" sz="1800" b="1" dirty="0" err="1">
                <a:solidFill>
                  <a:schemeClr val="accent6">
                    <a:lumMod val="75000"/>
                  </a:schemeClr>
                </a:solidFill>
                <a:latin typeface="Arial" pitchFamily="34" charset="0"/>
                <a:cs typeface="Arial" pitchFamily="34" charset="0"/>
              </a:rPr>
              <a:t>Multihomed</a:t>
            </a:r>
            <a:endParaRPr lang="es-MX" sz="1800" b="1"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58681" y="332656"/>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Conexiones a Internet redundantes</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grpSp>
        <p:nvGrpSpPr>
          <p:cNvPr id="2" name="Grupo 1">
            <a:extLst>
              <a:ext uri="{FF2B5EF4-FFF2-40B4-BE49-F238E27FC236}">
                <a16:creationId xmlns:a16="http://schemas.microsoft.com/office/drawing/2014/main" id="{571E106D-BDEE-AD86-B77B-62A18DD49442}"/>
              </a:ext>
            </a:extLst>
          </p:cNvPr>
          <p:cNvGrpSpPr/>
          <p:nvPr/>
        </p:nvGrpSpPr>
        <p:grpSpPr>
          <a:xfrm>
            <a:off x="1979712" y="3278536"/>
            <a:ext cx="6696744" cy="3579464"/>
            <a:chOff x="1979712" y="3278536"/>
            <a:chExt cx="6696744" cy="3579464"/>
          </a:xfrm>
        </p:grpSpPr>
        <p:pic>
          <p:nvPicPr>
            <p:cNvPr id="4" name="Imagen 3" descr="Diagrama&#10;&#10;Descripción generada automáticamente">
              <a:extLst>
                <a:ext uri="{FF2B5EF4-FFF2-40B4-BE49-F238E27FC236}">
                  <a16:creationId xmlns:a16="http://schemas.microsoft.com/office/drawing/2014/main" id="{6341A5AA-8205-713C-3387-116BC96C5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712" y="3278536"/>
              <a:ext cx="6696744" cy="3579464"/>
            </a:xfrm>
            <a:prstGeom prst="rect">
              <a:avLst/>
            </a:prstGeom>
          </p:spPr>
        </p:pic>
        <p:sp>
          <p:nvSpPr>
            <p:cNvPr id="5" name="Rectángulo 4">
              <a:extLst>
                <a:ext uri="{FF2B5EF4-FFF2-40B4-BE49-F238E27FC236}">
                  <a16:creationId xmlns:a16="http://schemas.microsoft.com/office/drawing/2014/main" id="{FA69A698-3C4A-4F0E-0080-F179A80AC308}"/>
                </a:ext>
              </a:extLst>
            </p:cNvPr>
            <p:cNvSpPr/>
            <p:nvPr/>
          </p:nvSpPr>
          <p:spPr>
            <a:xfrm>
              <a:off x="3995936" y="6061888"/>
              <a:ext cx="2808312"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23887699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972488" y="1684121"/>
            <a:ext cx="7432401"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b="1" dirty="0">
                <a:solidFill>
                  <a:schemeClr val="accent6">
                    <a:lumMod val="75000"/>
                  </a:schemeClr>
                </a:solidFill>
                <a:latin typeface="Arial" pitchFamily="34" charset="0"/>
                <a:cs typeface="Arial" pitchFamily="34" charset="0"/>
              </a:rPr>
              <a:t>Una conexión a 1 ISP = Single </a:t>
            </a:r>
            <a:r>
              <a:rPr lang="es-ES" sz="1800" b="1" dirty="0" err="1">
                <a:solidFill>
                  <a:schemeClr val="accent6">
                    <a:lumMod val="75000"/>
                  </a:schemeClr>
                </a:solidFill>
                <a:latin typeface="Arial" pitchFamily="34" charset="0"/>
                <a:cs typeface="Arial" pitchFamily="34" charset="0"/>
              </a:rPr>
              <a:t>Homed</a:t>
            </a:r>
            <a:r>
              <a:rPr lang="es-ES" sz="1800" b="1" dirty="0">
                <a:solidFill>
                  <a:schemeClr val="accent6">
                    <a:lumMod val="75000"/>
                  </a:schemeClr>
                </a:solidFill>
                <a:latin typeface="Arial" pitchFamily="34" charset="0"/>
                <a:cs typeface="Arial" pitchFamily="34" charset="0"/>
              </a:rPr>
              <a:t>. </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Esto es como una conexión a Internet doméstica. </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Para una empresa, esto no es ideal, porque aquí no hay redundancia. </a:t>
            </a:r>
            <a:endParaRPr lang="es-MX" sz="1800"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948224" y="519572"/>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Single </a:t>
            </a: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Homed</a:t>
            </a:r>
            <a:endParaRPr lang="es-MX" sz="3200" b="1" dirty="0">
              <a:solidFill>
                <a:schemeClr val="accent4">
                  <a:lumMod val="50000"/>
                </a:schemeClr>
              </a:solidFill>
              <a:effectLst>
                <a:outerShdw blurRad="38100" dist="38100" dir="2700000" algn="tl">
                  <a:srgbClr val="C0C0C0"/>
                </a:outerShdw>
              </a:effectLst>
              <a:latin typeface="Dom Casual" charset="0"/>
              <a:ea typeface="+mj-ea"/>
              <a:cs typeface="+mj-cs"/>
            </a:endParaRPr>
          </a:p>
          <a:p>
            <a:pPr algn="ctr"/>
            <a:r>
              <a:rPr lang="es-MX" sz="1800" b="1" dirty="0">
                <a:solidFill>
                  <a:schemeClr val="accent3">
                    <a:lumMod val="75000"/>
                  </a:schemeClr>
                </a:solidFill>
                <a:latin typeface="Dom Casual" charset="0"/>
                <a:ea typeface="+mj-ea"/>
                <a:cs typeface="+mj-cs"/>
              </a:rPr>
              <a:t>Conexiones a Internet redundantes</a:t>
            </a:r>
            <a:endParaRPr lang="es-MX" sz="2800" b="1" dirty="0">
              <a:solidFill>
                <a:schemeClr val="accent3">
                  <a:lumMod val="75000"/>
                </a:schemeClr>
              </a:solidFill>
              <a:latin typeface="Dom Casual" charset="0"/>
              <a:ea typeface="+mj-ea"/>
              <a:cs typeface="+mj-cs"/>
            </a:endParaRPr>
          </a:p>
        </p:txBody>
      </p:sp>
      <p:sp>
        <p:nvSpPr>
          <p:cNvPr id="5" name="Rectángulo 4">
            <a:extLst>
              <a:ext uri="{FF2B5EF4-FFF2-40B4-BE49-F238E27FC236}">
                <a16:creationId xmlns:a16="http://schemas.microsoft.com/office/drawing/2014/main" id="{FA69A698-3C4A-4F0E-0080-F179A80AC308}"/>
              </a:ext>
            </a:extLst>
          </p:cNvPr>
          <p:cNvSpPr/>
          <p:nvPr/>
        </p:nvSpPr>
        <p:spPr>
          <a:xfrm>
            <a:off x="3563888" y="6093296"/>
            <a:ext cx="2808312"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 name="Imagen 2">
            <a:extLst>
              <a:ext uri="{FF2B5EF4-FFF2-40B4-BE49-F238E27FC236}">
                <a16:creationId xmlns:a16="http://schemas.microsoft.com/office/drawing/2014/main" id="{F882E825-E7E8-474D-578E-35B32236431D}"/>
              </a:ext>
            </a:extLst>
          </p:cNvPr>
          <p:cNvPicPr>
            <a:picLocks noChangeAspect="1"/>
          </p:cNvPicPr>
          <p:nvPr/>
        </p:nvPicPr>
        <p:blipFill>
          <a:blip r:embed="rId2"/>
          <a:stretch>
            <a:fillRect/>
          </a:stretch>
        </p:blipFill>
        <p:spPr>
          <a:xfrm>
            <a:off x="1331640" y="3718838"/>
            <a:ext cx="6305550" cy="1771650"/>
          </a:xfrm>
          <a:prstGeom prst="rect">
            <a:avLst/>
          </a:prstGeom>
        </p:spPr>
      </p:pic>
    </p:spTree>
    <p:extLst>
      <p:ext uri="{BB962C8B-B14F-4D97-AF65-F5344CB8AC3E}">
        <p14:creationId xmlns:p14="http://schemas.microsoft.com/office/powerpoint/2010/main" val="336871343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921688" y="1691010"/>
            <a:ext cx="7432401" cy="87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b="1" dirty="0">
                <a:solidFill>
                  <a:schemeClr val="accent6">
                    <a:lumMod val="75000"/>
                  </a:schemeClr>
                </a:solidFill>
                <a:latin typeface="Arial" pitchFamily="34" charset="0"/>
                <a:cs typeface="Arial" pitchFamily="34" charset="0"/>
              </a:rPr>
              <a:t>Dos conexiones a 1 ISP = Dual </a:t>
            </a:r>
            <a:r>
              <a:rPr lang="es-ES" sz="1800" b="1" dirty="0" err="1">
                <a:solidFill>
                  <a:schemeClr val="accent6">
                    <a:lumMod val="75000"/>
                  </a:schemeClr>
                </a:solidFill>
                <a:latin typeface="Arial" pitchFamily="34" charset="0"/>
                <a:cs typeface="Arial" pitchFamily="34" charset="0"/>
              </a:rPr>
              <a:t>Homed</a:t>
            </a:r>
            <a:r>
              <a:rPr lang="es-ES" sz="1800" b="1" dirty="0">
                <a:solidFill>
                  <a:schemeClr val="accent6">
                    <a:lumMod val="75000"/>
                  </a:schemeClr>
                </a:solidFill>
                <a:latin typeface="Arial" pitchFamily="34" charset="0"/>
                <a:cs typeface="Arial" pitchFamily="34" charset="0"/>
              </a:rPr>
              <a:t> </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Esto proporciona cierta redundancia, pero aún no es ideal.</a:t>
            </a:r>
            <a:endParaRPr lang="es-MX" sz="1800"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948224" y="519572"/>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Dual </a:t>
            </a: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Homed</a:t>
            </a:r>
            <a:endParaRPr lang="es-MX" sz="3200" b="1" dirty="0">
              <a:solidFill>
                <a:schemeClr val="accent4">
                  <a:lumMod val="50000"/>
                </a:schemeClr>
              </a:solidFill>
              <a:effectLst>
                <a:outerShdw blurRad="38100" dist="38100" dir="2700000" algn="tl">
                  <a:srgbClr val="C0C0C0"/>
                </a:outerShdw>
              </a:effectLst>
              <a:latin typeface="Dom Casual" charset="0"/>
              <a:ea typeface="+mj-ea"/>
              <a:cs typeface="+mj-cs"/>
            </a:endParaRPr>
          </a:p>
          <a:p>
            <a:pPr algn="ctr"/>
            <a:r>
              <a:rPr lang="es-MX" sz="1800" b="1" dirty="0">
                <a:solidFill>
                  <a:schemeClr val="accent3">
                    <a:lumMod val="75000"/>
                  </a:schemeClr>
                </a:solidFill>
                <a:latin typeface="Dom Casual" charset="0"/>
                <a:ea typeface="+mj-ea"/>
                <a:cs typeface="+mj-cs"/>
              </a:rPr>
              <a:t>Conexiones a Internet redundantes</a:t>
            </a:r>
            <a:endParaRPr lang="es-MX" sz="2800" b="1" dirty="0">
              <a:solidFill>
                <a:schemeClr val="accent3">
                  <a:lumMod val="75000"/>
                </a:schemeClr>
              </a:solidFill>
              <a:latin typeface="Dom Casual" charset="0"/>
              <a:ea typeface="+mj-ea"/>
              <a:cs typeface="+mj-cs"/>
            </a:endParaRPr>
          </a:p>
        </p:txBody>
      </p:sp>
      <p:sp>
        <p:nvSpPr>
          <p:cNvPr id="5" name="Rectángulo 4">
            <a:extLst>
              <a:ext uri="{FF2B5EF4-FFF2-40B4-BE49-F238E27FC236}">
                <a16:creationId xmlns:a16="http://schemas.microsoft.com/office/drawing/2014/main" id="{FA69A698-3C4A-4F0E-0080-F179A80AC308}"/>
              </a:ext>
            </a:extLst>
          </p:cNvPr>
          <p:cNvSpPr/>
          <p:nvPr/>
        </p:nvSpPr>
        <p:spPr>
          <a:xfrm>
            <a:off x="3563888" y="6093296"/>
            <a:ext cx="2808312"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 name="Imagen 3">
            <a:extLst>
              <a:ext uri="{FF2B5EF4-FFF2-40B4-BE49-F238E27FC236}">
                <a16:creationId xmlns:a16="http://schemas.microsoft.com/office/drawing/2014/main" id="{0066B73B-ACBB-E0AD-6187-4709952CCA5A}"/>
              </a:ext>
            </a:extLst>
          </p:cNvPr>
          <p:cNvPicPr>
            <a:picLocks noChangeAspect="1"/>
          </p:cNvPicPr>
          <p:nvPr/>
        </p:nvPicPr>
        <p:blipFill>
          <a:blip r:embed="rId2"/>
          <a:stretch>
            <a:fillRect/>
          </a:stretch>
        </p:blipFill>
        <p:spPr>
          <a:xfrm>
            <a:off x="1438275" y="2854796"/>
            <a:ext cx="6267450" cy="3238500"/>
          </a:xfrm>
          <a:prstGeom prst="rect">
            <a:avLst/>
          </a:prstGeom>
        </p:spPr>
      </p:pic>
    </p:spTree>
    <p:extLst>
      <p:ext uri="{BB962C8B-B14F-4D97-AF65-F5344CB8AC3E}">
        <p14:creationId xmlns:p14="http://schemas.microsoft.com/office/powerpoint/2010/main" val="270362696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755575" y="1340768"/>
            <a:ext cx="7920880" cy="1287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b="1" dirty="0">
                <a:solidFill>
                  <a:schemeClr val="accent6">
                    <a:lumMod val="75000"/>
                  </a:schemeClr>
                </a:solidFill>
                <a:latin typeface="Arial" pitchFamily="34" charset="0"/>
                <a:cs typeface="Arial" pitchFamily="34" charset="0"/>
              </a:rPr>
              <a:t>Una conexión a cada uno de los 2 </a:t>
            </a:r>
            <a:r>
              <a:rPr lang="es-ES" sz="1800" b="1" dirty="0" err="1">
                <a:solidFill>
                  <a:schemeClr val="accent6">
                    <a:lumMod val="75000"/>
                  </a:schemeClr>
                </a:solidFill>
                <a:latin typeface="Arial" pitchFamily="34" charset="0"/>
                <a:cs typeface="Arial" pitchFamily="34" charset="0"/>
              </a:rPr>
              <a:t>ISPs</a:t>
            </a:r>
            <a:r>
              <a:rPr lang="es-ES" sz="1800" b="1" dirty="0">
                <a:solidFill>
                  <a:schemeClr val="accent6">
                    <a:lumMod val="75000"/>
                  </a:schemeClr>
                </a:solidFill>
                <a:latin typeface="Arial" pitchFamily="34" charset="0"/>
                <a:cs typeface="Arial" pitchFamily="34" charset="0"/>
              </a:rPr>
              <a:t> = </a:t>
            </a:r>
            <a:r>
              <a:rPr lang="es-ES" sz="1800" b="1" dirty="0" err="1">
                <a:solidFill>
                  <a:schemeClr val="accent6">
                    <a:lumMod val="75000"/>
                  </a:schemeClr>
                </a:solidFill>
                <a:latin typeface="Arial" pitchFamily="34" charset="0"/>
                <a:cs typeface="Arial" pitchFamily="34" charset="0"/>
              </a:rPr>
              <a:t>Multihomed</a:t>
            </a:r>
            <a:r>
              <a:rPr lang="es-ES" sz="1800" b="1" dirty="0">
                <a:solidFill>
                  <a:schemeClr val="accent6">
                    <a:lumMod val="75000"/>
                  </a:schemeClr>
                </a:solidFill>
                <a:latin typeface="Arial" pitchFamily="34" charset="0"/>
                <a:cs typeface="Arial" pitchFamily="34" charset="0"/>
              </a:rPr>
              <a:t> </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Esto mejora la redundancia porque si algo le sucede a un ISP, todavía tiene acceso a Internet a través del otro.</a:t>
            </a:r>
            <a:endParaRPr lang="es-MX" sz="1800"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946497" y="394014"/>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Multihomed</a:t>
            </a:r>
            <a:endParaRPr lang="es-MX" sz="3200" b="1" dirty="0">
              <a:solidFill>
                <a:schemeClr val="accent4">
                  <a:lumMod val="50000"/>
                </a:schemeClr>
              </a:solidFill>
              <a:effectLst>
                <a:outerShdw blurRad="38100" dist="38100" dir="2700000" algn="tl">
                  <a:srgbClr val="C0C0C0"/>
                </a:outerShdw>
              </a:effectLst>
              <a:latin typeface="Dom Casual" charset="0"/>
              <a:ea typeface="+mj-ea"/>
              <a:cs typeface="+mj-cs"/>
            </a:endParaRPr>
          </a:p>
          <a:p>
            <a:pPr algn="ctr"/>
            <a:endParaRPr lang="es-MX" sz="1800" b="1" dirty="0">
              <a:solidFill>
                <a:schemeClr val="accent3">
                  <a:lumMod val="75000"/>
                </a:schemeClr>
              </a:solidFill>
              <a:latin typeface="Dom Casual" charset="0"/>
              <a:ea typeface="+mj-ea"/>
              <a:cs typeface="+mj-cs"/>
            </a:endParaRPr>
          </a:p>
        </p:txBody>
      </p:sp>
      <p:sp>
        <p:nvSpPr>
          <p:cNvPr id="5" name="Rectángulo 4">
            <a:extLst>
              <a:ext uri="{FF2B5EF4-FFF2-40B4-BE49-F238E27FC236}">
                <a16:creationId xmlns:a16="http://schemas.microsoft.com/office/drawing/2014/main" id="{FA69A698-3C4A-4F0E-0080-F179A80AC308}"/>
              </a:ext>
            </a:extLst>
          </p:cNvPr>
          <p:cNvSpPr/>
          <p:nvPr/>
        </p:nvSpPr>
        <p:spPr>
          <a:xfrm>
            <a:off x="3563888" y="6093296"/>
            <a:ext cx="2808312"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 name="Imagen 2">
            <a:extLst>
              <a:ext uri="{FF2B5EF4-FFF2-40B4-BE49-F238E27FC236}">
                <a16:creationId xmlns:a16="http://schemas.microsoft.com/office/drawing/2014/main" id="{80956B13-9B6F-AEFF-1C59-FE1BD8189621}"/>
              </a:ext>
            </a:extLst>
          </p:cNvPr>
          <p:cNvPicPr>
            <a:picLocks noChangeAspect="1"/>
          </p:cNvPicPr>
          <p:nvPr/>
        </p:nvPicPr>
        <p:blipFill>
          <a:blip r:embed="rId2"/>
          <a:stretch>
            <a:fillRect/>
          </a:stretch>
        </p:blipFill>
        <p:spPr>
          <a:xfrm>
            <a:off x="1414462" y="2924944"/>
            <a:ext cx="6315075" cy="3286125"/>
          </a:xfrm>
          <a:prstGeom prst="rect">
            <a:avLst/>
          </a:prstGeom>
        </p:spPr>
      </p:pic>
    </p:spTree>
    <p:extLst>
      <p:ext uri="{BB962C8B-B14F-4D97-AF65-F5344CB8AC3E}">
        <p14:creationId xmlns:p14="http://schemas.microsoft.com/office/powerpoint/2010/main" val="10468870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stretch>
            <a:fillRect/>
          </a:stretch>
        </p:blipFill>
        <p:spPr>
          <a:xfrm>
            <a:off x="5940152" y="4479300"/>
            <a:ext cx="2647960" cy="2185327"/>
          </a:xfrm>
          <a:prstGeom prst="rect">
            <a:avLst/>
          </a:prstGeom>
        </p:spPr>
      </p:pic>
      <p:sp>
        <p:nvSpPr>
          <p:cNvPr id="6" name="Rectangle 3"/>
          <p:cNvSpPr txBox="1">
            <a:spLocks noChangeArrowheads="1"/>
          </p:cNvSpPr>
          <p:nvPr/>
        </p:nvSpPr>
        <p:spPr bwMode="auto">
          <a:xfrm>
            <a:off x="372919" y="1286036"/>
            <a:ext cx="8398162" cy="3793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spcBef>
                <a:spcPts val="1200"/>
              </a:spcBef>
              <a:buClr>
                <a:schemeClr val="tx2"/>
              </a:buClr>
              <a:buSzPct val="70000"/>
              <a:buFont typeface="Wingdings" pitchFamily="2" charset="2"/>
              <a:buChar char="¡"/>
            </a:pPr>
            <a:r>
              <a:rPr lang="es-ES" sz="1800" dirty="0">
                <a:solidFill>
                  <a:schemeClr val="bg2">
                    <a:lumMod val="25000"/>
                  </a:schemeClr>
                </a:solidFill>
                <a:latin typeface="+mn-lt"/>
              </a:rPr>
              <a:t>Se extienden sobre una </a:t>
            </a:r>
            <a:r>
              <a:rPr lang="es-ES" sz="1800" b="1" dirty="0">
                <a:solidFill>
                  <a:schemeClr val="accent6">
                    <a:lumMod val="75000"/>
                  </a:schemeClr>
                </a:solidFill>
                <a:latin typeface="+mn-lt"/>
              </a:rPr>
              <a:t>gran área geográfica</a:t>
            </a:r>
            <a:r>
              <a:rPr lang="es-ES" sz="1800" dirty="0">
                <a:solidFill>
                  <a:schemeClr val="bg2">
                    <a:lumMod val="25000"/>
                  </a:schemeClr>
                </a:solidFill>
                <a:latin typeface="+mn-lt"/>
              </a:rPr>
              <a:t>. Por ejemplo: Entre ciudades, países y continentes.</a:t>
            </a:r>
            <a:r>
              <a:rPr lang="es-MX" sz="1800" dirty="0">
                <a:solidFill>
                  <a:schemeClr val="bg2">
                    <a:lumMod val="25000"/>
                  </a:schemeClr>
                </a:solidFill>
                <a:latin typeface="+mn-lt"/>
              </a:rPr>
              <a:t> </a:t>
            </a:r>
          </a:p>
          <a:p>
            <a:pPr algn="just">
              <a:lnSpc>
                <a:spcPct val="150000"/>
              </a:lnSpc>
              <a:spcBef>
                <a:spcPts val="1200"/>
              </a:spcBef>
              <a:buClr>
                <a:schemeClr val="tx2"/>
              </a:buClr>
              <a:buSzPct val="70000"/>
              <a:buFont typeface="Wingdings" pitchFamily="2" charset="2"/>
              <a:buChar char="¡"/>
            </a:pPr>
            <a:r>
              <a:rPr lang="es-MX" sz="1800" dirty="0">
                <a:solidFill>
                  <a:schemeClr val="bg2">
                    <a:lumMod val="25000"/>
                  </a:schemeClr>
                </a:solidFill>
                <a:latin typeface="+mn-lt"/>
              </a:rPr>
              <a:t>Su tamaño puede oscilar entre </a:t>
            </a:r>
            <a:r>
              <a:rPr lang="es-MX" sz="1800" b="1" dirty="0">
                <a:solidFill>
                  <a:schemeClr val="accent6">
                    <a:lumMod val="75000"/>
                  </a:schemeClr>
                </a:solidFill>
                <a:latin typeface="+mn-lt"/>
              </a:rPr>
              <a:t>100 y 1000 kilómetros. </a:t>
            </a:r>
            <a:endParaRPr lang="es-ES_tradnl" sz="1800" b="1" dirty="0">
              <a:solidFill>
                <a:schemeClr val="accent6">
                  <a:lumMod val="75000"/>
                </a:schemeClr>
              </a:solidFill>
              <a:latin typeface="+mn-lt"/>
            </a:endParaRPr>
          </a:p>
          <a:p>
            <a:pPr algn="just">
              <a:lnSpc>
                <a:spcPct val="150000"/>
              </a:lnSpc>
              <a:spcBef>
                <a:spcPts val="1200"/>
              </a:spcBef>
              <a:buClr>
                <a:schemeClr val="tx2"/>
              </a:buClr>
              <a:buSzPct val="70000"/>
              <a:buFont typeface="Wingdings" pitchFamily="2" charset="2"/>
              <a:buChar char="¡"/>
            </a:pPr>
            <a:r>
              <a:rPr lang="es-MX" sz="1800" dirty="0">
                <a:solidFill>
                  <a:schemeClr val="bg2">
                    <a:lumMod val="25000"/>
                  </a:schemeClr>
                </a:solidFill>
                <a:latin typeface="+mn-lt"/>
              </a:rPr>
              <a:t>Se utilizan para conectar </a:t>
            </a:r>
            <a:r>
              <a:rPr lang="es-MX" sz="1800" b="1" dirty="0" err="1">
                <a:solidFill>
                  <a:schemeClr val="accent6">
                    <a:lumMod val="75000"/>
                  </a:schemeClr>
                </a:solidFill>
                <a:latin typeface="+mn-lt"/>
              </a:rPr>
              <a:t>LANs</a:t>
            </a:r>
            <a:r>
              <a:rPr lang="es-MX" sz="1800" b="1" dirty="0">
                <a:solidFill>
                  <a:schemeClr val="accent6">
                    <a:lumMod val="75000"/>
                  </a:schemeClr>
                </a:solidFill>
                <a:latin typeface="+mn-lt"/>
              </a:rPr>
              <a:t> geográficamente distantes</a:t>
            </a:r>
            <a:r>
              <a:rPr lang="es-MX" sz="1800" dirty="0">
                <a:solidFill>
                  <a:schemeClr val="bg2">
                    <a:lumMod val="25000"/>
                  </a:schemeClr>
                </a:solidFill>
                <a:latin typeface="+mn-lt"/>
              </a:rPr>
              <a:t>. </a:t>
            </a:r>
            <a:r>
              <a:rPr lang="es-ES" sz="1800" dirty="0">
                <a:solidFill>
                  <a:schemeClr val="bg2">
                    <a:lumMod val="25000"/>
                  </a:schemeClr>
                </a:solidFill>
                <a:latin typeface="+mn-lt"/>
              </a:rPr>
              <a:t>Por ejemplo, para conectar dos oficinas que se encuentran en diferentes ciudades o países.</a:t>
            </a:r>
            <a:endParaRPr lang="es-MX" sz="1800" dirty="0">
              <a:solidFill>
                <a:schemeClr val="bg2">
                  <a:lumMod val="25000"/>
                </a:schemeClr>
              </a:solidFill>
              <a:latin typeface="+mn-lt"/>
            </a:endParaRPr>
          </a:p>
          <a:p>
            <a:pPr algn="just">
              <a:lnSpc>
                <a:spcPct val="150000"/>
              </a:lnSpc>
              <a:spcBef>
                <a:spcPts val="1200"/>
              </a:spcBef>
              <a:buClr>
                <a:schemeClr val="tx2"/>
              </a:buClr>
              <a:buSzPct val="70000"/>
              <a:buFont typeface="Wingdings" pitchFamily="2" charset="2"/>
              <a:buChar char="¡"/>
            </a:pPr>
            <a:r>
              <a:rPr lang="es-MX" sz="1800" dirty="0">
                <a:solidFill>
                  <a:schemeClr val="bg2">
                    <a:lumMod val="25000"/>
                  </a:schemeClr>
                </a:solidFill>
                <a:latin typeface="+mn-lt"/>
              </a:rPr>
              <a:t>Suelen pertenecer a una organización. Son similares a un sistema bancario, donde cientos de sucursales en diferentes ciudades están conectadas entre sí para compartir sus datos oficiales.</a:t>
            </a:r>
          </a:p>
        </p:txBody>
      </p:sp>
      <p:sp>
        <p:nvSpPr>
          <p:cNvPr id="7" name="Rectangle 6"/>
          <p:cNvSpPr>
            <a:spLocks noChangeArrowheads="1"/>
          </p:cNvSpPr>
          <p:nvPr/>
        </p:nvSpPr>
        <p:spPr bwMode="auto">
          <a:xfrm>
            <a:off x="372919" y="5079258"/>
            <a:ext cx="5063177" cy="1321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342900" lvl="1" indent="-342900">
              <a:lnSpc>
                <a:spcPct val="150000"/>
              </a:lnSpc>
              <a:spcBef>
                <a:spcPts val="1200"/>
              </a:spcBef>
              <a:buClr>
                <a:schemeClr val="tx2"/>
              </a:buClr>
              <a:buSzPct val="70000"/>
              <a:buFont typeface="Wingdings" pitchFamily="2" charset="2"/>
              <a:buChar char="¡"/>
            </a:pPr>
            <a:r>
              <a:rPr lang="es-ES" dirty="0">
                <a:solidFill>
                  <a:schemeClr val="bg2">
                    <a:lumMod val="25000"/>
                  </a:schemeClr>
                </a:solidFill>
              </a:rPr>
              <a:t>Utilizan una </a:t>
            </a:r>
            <a:r>
              <a:rPr lang="es-ES" b="1" dirty="0">
                <a:solidFill>
                  <a:schemeClr val="accent6">
                    <a:lumMod val="75000"/>
                  </a:schemeClr>
                </a:solidFill>
              </a:rPr>
              <a:t>velocidad de transmisión más baja </a:t>
            </a:r>
            <a:r>
              <a:rPr lang="es-ES" dirty="0">
                <a:solidFill>
                  <a:schemeClr val="bg2">
                    <a:lumMod val="25000"/>
                  </a:schemeClr>
                </a:solidFill>
              </a:rPr>
              <a:t>que las redes de área</a:t>
            </a:r>
            <a:r>
              <a:rPr lang="es-ES_tradnl" dirty="0">
                <a:solidFill>
                  <a:schemeClr val="bg2">
                    <a:lumMod val="25000"/>
                  </a:schemeClr>
                </a:solidFill>
              </a:rPr>
              <a:t> </a:t>
            </a:r>
            <a:r>
              <a:rPr lang="es-ES" dirty="0">
                <a:solidFill>
                  <a:schemeClr val="bg2">
                    <a:lumMod val="25000"/>
                  </a:schemeClr>
                </a:solidFill>
              </a:rPr>
              <a:t>local.</a:t>
            </a:r>
          </a:p>
        </p:txBody>
      </p:sp>
      <p:sp>
        <p:nvSpPr>
          <p:cNvPr id="2" name="Rectangle 2">
            <a:extLst>
              <a:ext uri="{FF2B5EF4-FFF2-40B4-BE49-F238E27FC236}">
                <a16:creationId xmlns:a16="http://schemas.microsoft.com/office/drawing/2014/main" id="{C951720C-5AAF-2912-D5A7-30F68FA3EC70}"/>
              </a:ext>
            </a:extLst>
          </p:cNvPr>
          <p:cNvSpPr txBox="1">
            <a:spLocks noChangeArrowheads="1"/>
          </p:cNvSpPr>
          <p:nvPr/>
        </p:nvSpPr>
        <p:spPr>
          <a:xfrm>
            <a:off x="35496" y="44624"/>
            <a:ext cx="8964488" cy="1241412"/>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ts val="4000"/>
              </a:lnSpc>
              <a:defRPr/>
            </a:pPr>
            <a:r>
              <a:rPr lang="es-ES_tradnl" sz="3200" dirty="0">
                <a:solidFill>
                  <a:srgbClr val="3333CC"/>
                </a:solidFill>
                <a:effectLst>
                  <a:outerShdw blurRad="38100" dist="38100" dir="2700000" algn="tl">
                    <a:srgbClr val="C0C0C0"/>
                  </a:outerShdw>
                </a:effectLst>
                <a:latin typeface="Dom Casual" charset="0"/>
              </a:rPr>
              <a:t> </a:t>
            </a:r>
            <a:r>
              <a:rPr lang="es-ES_tradnl" sz="3200" b="1" dirty="0">
                <a:solidFill>
                  <a:schemeClr val="accent4">
                    <a:lumMod val="50000"/>
                  </a:schemeClr>
                </a:solidFill>
                <a:effectLst>
                  <a:outerShdw blurRad="38100" dist="38100" dir="2700000" algn="tl">
                    <a:srgbClr val="C0C0C0"/>
                  </a:outerShdw>
                </a:effectLst>
                <a:latin typeface="Dom Casual" charset="0"/>
              </a:rPr>
              <a:t>Redes de Área Amplia (WAN)</a:t>
            </a:r>
          </a:p>
          <a:p>
            <a:pPr>
              <a:lnSpc>
                <a:spcPts val="4000"/>
              </a:lnSpc>
              <a:defRPr/>
            </a:pPr>
            <a:r>
              <a:rPr lang="es-MX" sz="2400" b="1" dirty="0">
                <a:solidFill>
                  <a:schemeClr val="accent3">
                    <a:lumMod val="75000"/>
                  </a:schemeClr>
                </a:solidFill>
              </a:rPr>
              <a:t>(Wide </a:t>
            </a:r>
            <a:r>
              <a:rPr lang="es-MX" sz="2400" b="1" dirty="0" err="1">
                <a:solidFill>
                  <a:schemeClr val="accent3">
                    <a:lumMod val="75000"/>
                  </a:schemeClr>
                </a:solidFill>
              </a:rPr>
              <a:t>Area</a:t>
            </a:r>
            <a:r>
              <a:rPr lang="es-MX" sz="2400" b="1" dirty="0">
                <a:solidFill>
                  <a:schemeClr val="accent3">
                    <a:lumMod val="75000"/>
                  </a:schemeClr>
                </a:solidFill>
              </a:rPr>
              <a:t> Network)</a:t>
            </a:r>
            <a:endParaRPr lang="es-ES_tradnl" sz="3200" b="1" dirty="0">
              <a:solidFill>
                <a:schemeClr val="accent3">
                  <a:lumMod val="75000"/>
                </a:schemeClr>
              </a:solidFill>
              <a:effectLst>
                <a:outerShdw blurRad="38100" dist="38100" dir="2700000" algn="tl">
                  <a:srgbClr val="C0C0C0"/>
                </a:outerShdw>
              </a:effectLst>
              <a:latin typeface="Dom Casual" charset="0"/>
            </a:endParaRPr>
          </a:p>
        </p:txBody>
      </p:sp>
    </p:spTree>
    <p:extLst>
      <p:ext uri="{BB962C8B-B14F-4D97-AF65-F5344CB8AC3E}">
        <p14:creationId xmlns:p14="http://schemas.microsoft.com/office/powerpoint/2010/main" val="2120143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755575" y="1484784"/>
            <a:ext cx="7920880" cy="87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b="1" dirty="0">
                <a:solidFill>
                  <a:schemeClr val="accent6">
                    <a:lumMod val="75000"/>
                  </a:schemeClr>
                </a:solidFill>
                <a:latin typeface="Arial" pitchFamily="34" charset="0"/>
                <a:cs typeface="Arial" pitchFamily="34" charset="0"/>
              </a:rPr>
              <a:t>Dos conexiones a cada uno de los 2 </a:t>
            </a:r>
            <a:r>
              <a:rPr lang="es-ES" sz="1800" b="1" dirty="0" err="1">
                <a:solidFill>
                  <a:schemeClr val="accent6">
                    <a:lumMod val="75000"/>
                  </a:schemeClr>
                </a:solidFill>
                <a:latin typeface="Arial" pitchFamily="34" charset="0"/>
                <a:cs typeface="Arial" pitchFamily="34" charset="0"/>
              </a:rPr>
              <a:t>ISPs</a:t>
            </a:r>
            <a:r>
              <a:rPr lang="es-ES" sz="1800" b="1" dirty="0">
                <a:solidFill>
                  <a:schemeClr val="accent6">
                    <a:lumMod val="75000"/>
                  </a:schemeClr>
                </a:solidFill>
                <a:latin typeface="Arial" pitchFamily="34" charset="0"/>
                <a:cs typeface="Arial" pitchFamily="34" charset="0"/>
              </a:rPr>
              <a:t> = Dual </a:t>
            </a:r>
            <a:r>
              <a:rPr lang="es-ES" sz="1800" b="1" dirty="0" err="1">
                <a:solidFill>
                  <a:schemeClr val="accent6">
                    <a:lumMod val="75000"/>
                  </a:schemeClr>
                </a:solidFill>
                <a:latin typeface="Arial" pitchFamily="34" charset="0"/>
                <a:cs typeface="Arial" pitchFamily="34" charset="0"/>
              </a:rPr>
              <a:t>Multihomed</a:t>
            </a:r>
            <a:r>
              <a:rPr lang="es-ES" sz="1800" b="1" dirty="0">
                <a:solidFill>
                  <a:schemeClr val="accent6">
                    <a:lumMod val="75000"/>
                  </a:schemeClr>
                </a:solidFill>
                <a:latin typeface="Arial" pitchFamily="34" charset="0"/>
                <a:cs typeface="Arial" pitchFamily="34" charset="0"/>
              </a:rPr>
              <a:t> </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Esto proporciona la </a:t>
            </a:r>
            <a:r>
              <a:rPr lang="es-ES" sz="1800">
                <a:solidFill>
                  <a:schemeClr val="tx1">
                    <a:lumMod val="95000"/>
                    <a:lumOff val="5000"/>
                  </a:schemeClr>
                </a:solidFill>
                <a:latin typeface="Arial" pitchFamily="34" charset="0"/>
                <a:cs typeface="Arial" pitchFamily="34" charset="0"/>
              </a:rPr>
              <a:t>mayor redundancia.</a:t>
            </a:r>
            <a:endParaRPr lang="es-MX" sz="1800"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946497" y="394014"/>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Dual </a:t>
            </a: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Multihomed</a:t>
            </a:r>
            <a:endParaRPr lang="es-MX" sz="3200" b="1" dirty="0">
              <a:solidFill>
                <a:schemeClr val="accent4">
                  <a:lumMod val="50000"/>
                </a:schemeClr>
              </a:solidFill>
              <a:effectLst>
                <a:outerShdw blurRad="38100" dist="38100" dir="2700000" algn="tl">
                  <a:srgbClr val="C0C0C0"/>
                </a:outerShdw>
              </a:effectLst>
              <a:latin typeface="Dom Casual" charset="0"/>
              <a:ea typeface="+mj-ea"/>
              <a:cs typeface="+mj-cs"/>
            </a:endParaRP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Conexiones a Internet redundantes</a:t>
            </a:r>
            <a:endParaRPr lang="es-MX" sz="2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sp>
        <p:nvSpPr>
          <p:cNvPr id="5" name="Rectángulo 4">
            <a:extLst>
              <a:ext uri="{FF2B5EF4-FFF2-40B4-BE49-F238E27FC236}">
                <a16:creationId xmlns:a16="http://schemas.microsoft.com/office/drawing/2014/main" id="{FA69A698-3C4A-4F0E-0080-F179A80AC308}"/>
              </a:ext>
            </a:extLst>
          </p:cNvPr>
          <p:cNvSpPr/>
          <p:nvPr/>
        </p:nvSpPr>
        <p:spPr>
          <a:xfrm>
            <a:off x="3563888" y="6093296"/>
            <a:ext cx="2808312"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 name="Imagen 3">
            <a:extLst>
              <a:ext uri="{FF2B5EF4-FFF2-40B4-BE49-F238E27FC236}">
                <a16:creationId xmlns:a16="http://schemas.microsoft.com/office/drawing/2014/main" id="{E00E4890-1905-735E-8ED1-CA58E5A6A7BF}"/>
              </a:ext>
            </a:extLst>
          </p:cNvPr>
          <p:cNvPicPr>
            <a:picLocks noChangeAspect="1"/>
          </p:cNvPicPr>
          <p:nvPr/>
        </p:nvPicPr>
        <p:blipFill>
          <a:blip r:embed="rId2"/>
          <a:stretch>
            <a:fillRect/>
          </a:stretch>
        </p:blipFill>
        <p:spPr>
          <a:xfrm>
            <a:off x="1259632" y="2733913"/>
            <a:ext cx="6624736" cy="3534539"/>
          </a:xfrm>
          <a:prstGeom prst="rect">
            <a:avLst/>
          </a:prstGeom>
        </p:spPr>
      </p:pic>
    </p:spTree>
    <p:extLst>
      <p:ext uri="{BB962C8B-B14F-4D97-AF65-F5344CB8AC3E}">
        <p14:creationId xmlns:p14="http://schemas.microsoft.com/office/powerpoint/2010/main" val="19876932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827584" y="1356956"/>
            <a:ext cx="7621948"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solidFill>
                  <a:schemeClr val="tx1">
                    <a:lumMod val="95000"/>
                    <a:lumOff val="5000"/>
                  </a:schemeClr>
                </a:solidFill>
                <a:latin typeface="Arial" pitchFamily="34" charset="0"/>
                <a:cs typeface="Arial" pitchFamily="34" charset="0"/>
              </a:rPr>
              <a:t>Aunque </a:t>
            </a:r>
            <a:r>
              <a:rPr lang="es-ES" sz="1800" b="1" dirty="0">
                <a:solidFill>
                  <a:schemeClr val="tx1">
                    <a:lumMod val="95000"/>
                    <a:lumOff val="5000"/>
                  </a:schemeClr>
                </a:solidFill>
                <a:latin typeface="Arial" pitchFamily="34" charset="0"/>
                <a:cs typeface="Arial" pitchFamily="34" charset="0"/>
              </a:rPr>
              <a:t>Internet </a:t>
            </a:r>
            <a:r>
              <a:rPr lang="es-ES" sz="1800" dirty="0">
                <a:solidFill>
                  <a:schemeClr val="tx1">
                    <a:lumMod val="95000"/>
                    <a:lumOff val="5000"/>
                  </a:schemeClr>
                </a:solidFill>
                <a:latin typeface="Arial" pitchFamily="34" charset="0"/>
                <a:cs typeface="Arial" pitchFamily="34" charset="0"/>
              </a:rPr>
              <a:t>en sí misma puede considerarse una WAN, el término WAN se usa normalmente para referirse a las </a:t>
            </a:r>
            <a:r>
              <a:rPr lang="es-ES" sz="1800" b="1" dirty="0">
                <a:solidFill>
                  <a:schemeClr val="accent6">
                    <a:lumMod val="75000"/>
                  </a:schemeClr>
                </a:solidFill>
                <a:latin typeface="Arial" pitchFamily="34" charset="0"/>
                <a:cs typeface="Arial" pitchFamily="34" charset="0"/>
              </a:rPr>
              <a:t>conexiones privadas de una empresa que conecta sus oficinas, centros de datos y otros sitios entre sí</a:t>
            </a:r>
            <a:r>
              <a:rPr lang="es-ES" sz="1800" dirty="0">
                <a:solidFill>
                  <a:schemeClr val="tx1">
                    <a:lumMod val="95000"/>
                    <a:lumOff val="5000"/>
                  </a:schemeClr>
                </a:solidFill>
                <a:latin typeface="Arial" pitchFamily="34" charset="0"/>
                <a:cs typeface="Arial" pitchFamily="34" charset="0"/>
              </a:rPr>
              <a:t>. </a:t>
            </a:r>
            <a:endParaRPr lang="es-MX" sz="1800" dirty="0">
              <a:solidFill>
                <a:schemeClr val="accent6">
                  <a:lumMod val="75000"/>
                </a:schemeClr>
              </a:solidFill>
              <a:latin typeface="Arial" pitchFamily="34" charset="0"/>
              <a:cs typeface="Arial" pitchFamily="34" charset="0"/>
            </a:endParaRPr>
          </a:p>
        </p:txBody>
      </p:sp>
      <p:pic>
        <p:nvPicPr>
          <p:cNvPr id="6" name="Imagen 5">
            <a:extLst>
              <a:ext uri="{FF2B5EF4-FFF2-40B4-BE49-F238E27FC236}">
                <a16:creationId xmlns:a16="http://schemas.microsoft.com/office/drawing/2014/main" id="{494321A2-E132-2057-9392-2CFB602A1A1D}"/>
              </a:ext>
            </a:extLst>
          </p:cNvPr>
          <p:cNvPicPr>
            <a:picLocks noChangeAspect="1"/>
          </p:cNvPicPr>
          <p:nvPr/>
        </p:nvPicPr>
        <p:blipFill>
          <a:blip r:embed="rId2"/>
          <a:stretch>
            <a:fillRect/>
          </a:stretch>
        </p:blipFill>
        <p:spPr>
          <a:xfrm>
            <a:off x="1603941" y="3140968"/>
            <a:ext cx="5936117" cy="3096344"/>
          </a:xfrm>
          <a:prstGeom prst="rect">
            <a:avLst/>
          </a:prstGeom>
        </p:spPr>
      </p:pic>
      <p:sp>
        <p:nvSpPr>
          <p:cNvPr id="2" name="Rectangle 2">
            <a:extLst>
              <a:ext uri="{FF2B5EF4-FFF2-40B4-BE49-F238E27FC236}">
                <a16:creationId xmlns:a16="http://schemas.microsoft.com/office/drawing/2014/main" id="{E800AB10-23F0-939A-8878-72C20E4E29DF}"/>
              </a:ext>
            </a:extLst>
          </p:cNvPr>
          <p:cNvSpPr txBox="1">
            <a:spLocks noChangeArrowheads="1"/>
          </p:cNvSpPr>
          <p:nvPr/>
        </p:nvSpPr>
        <p:spPr>
          <a:xfrm>
            <a:off x="35496" y="44624"/>
            <a:ext cx="8964488" cy="1241412"/>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ts val="4000"/>
              </a:lnSpc>
              <a:defRPr/>
            </a:pPr>
            <a:r>
              <a:rPr lang="es-ES_tradnl" sz="3200" dirty="0">
                <a:solidFill>
                  <a:srgbClr val="3333CC"/>
                </a:solidFill>
                <a:effectLst>
                  <a:outerShdw blurRad="38100" dist="38100" dir="2700000" algn="tl">
                    <a:srgbClr val="C0C0C0"/>
                  </a:outerShdw>
                </a:effectLst>
                <a:latin typeface="Dom Casual" charset="0"/>
              </a:rPr>
              <a:t> </a:t>
            </a:r>
            <a:r>
              <a:rPr lang="es-ES_tradnl" sz="3200" b="1" dirty="0">
                <a:solidFill>
                  <a:schemeClr val="accent4">
                    <a:lumMod val="50000"/>
                  </a:schemeClr>
                </a:solidFill>
                <a:effectLst>
                  <a:outerShdw blurRad="38100" dist="38100" dir="2700000" algn="tl">
                    <a:srgbClr val="C0C0C0"/>
                  </a:outerShdw>
                </a:effectLst>
                <a:latin typeface="Dom Casual" charset="0"/>
              </a:rPr>
              <a:t>Redes de Área Amplia (WAN)</a:t>
            </a:r>
          </a:p>
          <a:p>
            <a:pPr>
              <a:lnSpc>
                <a:spcPts val="4000"/>
              </a:lnSpc>
              <a:defRPr/>
            </a:pPr>
            <a:r>
              <a:rPr lang="es-MX" sz="2400" b="1" dirty="0">
                <a:solidFill>
                  <a:schemeClr val="accent3">
                    <a:lumMod val="75000"/>
                  </a:schemeClr>
                </a:solidFill>
              </a:rPr>
              <a:t>(Wide </a:t>
            </a:r>
            <a:r>
              <a:rPr lang="es-MX" sz="2400" b="1" dirty="0" err="1">
                <a:solidFill>
                  <a:schemeClr val="accent3">
                    <a:lumMod val="75000"/>
                  </a:schemeClr>
                </a:solidFill>
              </a:rPr>
              <a:t>Area</a:t>
            </a:r>
            <a:r>
              <a:rPr lang="es-MX" sz="2400" b="1" dirty="0">
                <a:solidFill>
                  <a:schemeClr val="accent3">
                    <a:lumMod val="75000"/>
                  </a:schemeClr>
                </a:solidFill>
              </a:rPr>
              <a:t> Network)</a:t>
            </a:r>
            <a:endParaRPr lang="es-ES_tradnl" sz="3200" b="1" dirty="0">
              <a:solidFill>
                <a:schemeClr val="accent3">
                  <a:lumMod val="75000"/>
                </a:schemeClr>
              </a:solidFill>
              <a:effectLst>
                <a:outerShdw blurRad="38100" dist="38100" dir="2700000" algn="tl">
                  <a:srgbClr val="C0C0C0"/>
                </a:outerShdw>
              </a:effectLst>
              <a:latin typeface="Dom Casual" charset="0"/>
            </a:endParaRPr>
          </a:p>
        </p:txBody>
      </p:sp>
    </p:spTree>
    <p:extLst>
      <p:ext uri="{BB962C8B-B14F-4D97-AF65-F5344CB8AC3E}">
        <p14:creationId xmlns:p14="http://schemas.microsoft.com/office/powerpoint/2010/main" val="26205314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766477" y="1458098"/>
            <a:ext cx="7837971" cy="87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solidFill>
                  <a:schemeClr val="tx1">
                    <a:lumMod val="95000"/>
                    <a:lumOff val="5000"/>
                  </a:schemeClr>
                </a:solidFill>
                <a:latin typeface="Arial" pitchFamily="34" charset="0"/>
                <a:cs typeface="Arial" pitchFamily="34" charset="0"/>
              </a:rPr>
              <a:t>En redes públicas compartidas como Internet, las </a:t>
            </a:r>
            <a:r>
              <a:rPr lang="es-ES" sz="1800" b="1" dirty="0">
                <a:solidFill>
                  <a:schemeClr val="accent6">
                    <a:lumMod val="75000"/>
                  </a:schemeClr>
                </a:solidFill>
                <a:latin typeface="Arial" pitchFamily="34" charset="0"/>
                <a:cs typeface="Arial" pitchFamily="34" charset="0"/>
              </a:rPr>
              <a:t>VPN (redes privadas virtuales) </a:t>
            </a:r>
            <a:r>
              <a:rPr lang="es-ES" sz="1800" dirty="0">
                <a:solidFill>
                  <a:schemeClr val="tx1">
                    <a:lumMod val="95000"/>
                    <a:lumOff val="5000"/>
                  </a:schemeClr>
                </a:solidFill>
                <a:latin typeface="Arial" pitchFamily="34" charset="0"/>
                <a:cs typeface="Arial" pitchFamily="34" charset="0"/>
              </a:rPr>
              <a:t>se pueden usar para crear conexiones WAN privadas.</a:t>
            </a:r>
            <a:endParaRPr lang="es-MX" sz="1800"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476672"/>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Redes de Área Amplia (WAN)</a:t>
            </a:r>
          </a:p>
        </p:txBody>
      </p:sp>
      <p:pic>
        <p:nvPicPr>
          <p:cNvPr id="3" name="Imagen 2">
            <a:extLst>
              <a:ext uri="{FF2B5EF4-FFF2-40B4-BE49-F238E27FC236}">
                <a16:creationId xmlns:a16="http://schemas.microsoft.com/office/drawing/2014/main" id="{9158A90F-81A6-A638-6384-FEEE791CCE32}"/>
              </a:ext>
            </a:extLst>
          </p:cNvPr>
          <p:cNvPicPr>
            <a:picLocks noChangeAspect="1"/>
          </p:cNvPicPr>
          <p:nvPr/>
        </p:nvPicPr>
        <p:blipFill>
          <a:blip r:embed="rId2"/>
          <a:stretch>
            <a:fillRect/>
          </a:stretch>
        </p:blipFill>
        <p:spPr>
          <a:xfrm>
            <a:off x="1299913" y="2908284"/>
            <a:ext cx="6472163" cy="2048916"/>
          </a:xfrm>
          <a:prstGeom prst="rect">
            <a:avLst/>
          </a:prstGeom>
        </p:spPr>
      </p:pic>
    </p:spTree>
    <p:extLst>
      <p:ext uri="{BB962C8B-B14F-4D97-AF65-F5344CB8AC3E}">
        <p14:creationId xmlns:p14="http://schemas.microsoft.com/office/powerpoint/2010/main" val="23797803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3" name="Rectangle 3082">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Rectangle 3084">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9143997"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Rectangle 3086">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608647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Rectangle 3088">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9143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8" name="Text Box 6"/>
          <p:cNvSpPr txBox="1">
            <a:spLocks noChangeArrowheads="1"/>
          </p:cNvSpPr>
          <p:nvPr/>
        </p:nvSpPr>
        <p:spPr bwMode="auto">
          <a:xfrm>
            <a:off x="524785" y="5490971"/>
            <a:ext cx="5221554" cy="1159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nSpc>
                <a:spcPct val="90000"/>
              </a:lnSpc>
              <a:spcBef>
                <a:spcPct val="0"/>
              </a:spcBef>
              <a:spcAft>
                <a:spcPts val="600"/>
              </a:spcAft>
            </a:pPr>
            <a:r>
              <a:rPr lang="en-US" sz="3500" b="1" dirty="0" err="1">
                <a:solidFill>
                  <a:srgbClr val="FFFFFF"/>
                </a:solidFill>
                <a:effectLst>
                  <a:outerShdw blurRad="38100" dist="38100" dir="2700000" algn="tl">
                    <a:srgbClr val="C0C0C0"/>
                  </a:outerShdw>
                </a:effectLst>
                <a:latin typeface="+mj-lt"/>
                <a:ea typeface="+mj-ea"/>
                <a:cs typeface="+mj-cs"/>
              </a:rPr>
              <a:t>Líneas</a:t>
            </a:r>
            <a:r>
              <a:rPr lang="en-US" sz="3500" b="1" dirty="0">
                <a:solidFill>
                  <a:srgbClr val="FFFFFF"/>
                </a:solidFill>
                <a:effectLst>
                  <a:outerShdw blurRad="38100" dist="38100" dir="2700000" algn="tl">
                    <a:srgbClr val="C0C0C0"/>
                  </a:outerShdw>
                </a:effectLst>
                <a:latin typeface="+mj-lt"/>
                <a:ea typeface="+mj-ea"/>
                <a:cs typeface="+mj-cs"/>
              </a:rPr>
              <a:t> </a:t>
            </a:r>
            <a:r>
              <a:rPr lang="en-US" sz="3500" b="1" dirty="0" err="1">
                <a:solidFill>
                  <a:srgbClr val="FFFFFF"/>
                </a:solidFill>
                <a:effectLst>
                  <a:outerShdw blurRad="38100" dist="38100" dir="2700000" algn="tl">
                    <a:srgbClr val="C0C0C0"/>
                  </a:outerShdw>
                </a:effectLst>
                <a:latin typeface="+mj-lt"/>
                <a:ea typeface="+mj-ea"/>
                <a:cs typeface="+mj-cs"/>
              </a:rPr>
              <a:t>arrendadas</a:t>
            </a:r>
            <a:endParaRPr lang="en-US" sz="3500" b="1" kern="1200" dirty="0">
              <a:solidFill>
                <a:srgbClr val="FFFFFF"/>
              </a:solidFill>
              <a:effectLst>
                <a:outerShdw blurRad="38100" dist="38100" dir="2700000" algn="tl">
                  <a:srgbClr val="C0C0C0"/>
                </a:outerShdw>
              </a:effectLst>
              <a:latin typeface="+mj-lt"/>
              <a:ea typeface="+mj-ea"/>
              <a:cs typeface="+mj-cs"/>
            </a:endParaRPr>
          </a:p>
        </p:txBody>
      </p:sp>
      <p:pic>
        <p:nvPicPr>
          <p:cNvPr id="2" name="Imagen 1" descr="Imagen que contiene interior, tabla, juguete, oficina&#10;&#10;Descripción generada automáticamente">
            <a:extLst>
              <a:ext uri="{FF2B5EF4-FFF2-40B4-BE49-F238E27FC236}">
                <a16:creationId xmlns:a16="http://schemas.microsoft.com/office/drawing/2014/main" id="{B2AF0578-7021-D8BC-DED0-E29F8FDE43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447" y="390832"/>
            <a:ext cx="8216570" cy="4519114"/>
          </a:xfrm>
          <a:prstGeom prst="rect">
            <a:avLst/>
          </a:prstGeom>
        </p:spPr>
      </p:pic>
    </p:spTree>
    <p:extLst>
      <p:ext uri="{BB962C8B-B14F-4D97-AF65-F5344CB8AC3E}">
        <p14:creationId xmlns:p14="http://schemas.microsoft.com/office/powerpoint/2010/main" val="289009592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conexión dedicada </a:t>
            </a:r>
          </a:p>
          <a:p>
            <a:pPr algn="ctr"/>
            <a:r>
              <a:rPr lang="es-MX" sz="1800" b="1" dirty="0">
                <a:solidFill>
                  <a:schemeClr val="accent3">
                    <a:lumMod val="75000"/>
                  </a:schemeClr>
                </a:solidFill>
                <a:latin typeface="Dom Casual" charset="0"/>
                <a:ea typeface="+mj-ea"/>
                <a:cs typeface="+mj-cs"/>
              </a:rPr>
              <a:t>(línea arrendada – </a:t>
            </a:r>
            <a:r>
              <a:rPr lang="es-MX" sz="1800" b="1" dirty="0" err="1">
                <a:solidFill>
                  <a:schemeClr val="accent3">
                    <a:lumMod val="75000"/>
                  </a:schemeClr>
                </a:solidFill>
                <a:latin typeface="Dom Casual" charset="0"/>
                <a:ea typeface="+mj-ea"/>
                <a:cs typeface="+mj-cs"/>
              </a:rPr>
              <a:t>Leased</a:t>
            </a:r>
            <a:r>
              <a:rPr lang="es-MX" sz="1800" b="1" dirty="0">
                <a:solidFill>
                  <a:schemeClr val="accent3">
                    <a:lumMod val="75000"/>
                  </a:schemeClr>
                </a:solidFill>
                <a:latin typeface="Dom Casual" charset="0"/>
                <a:ea typeface="+mj-ea"/>
                <a:cs typeface="+mj-cs"/>
              </a:rPr>
              <a:t> line)</a:t>
            </a:r>
          </a:p>
        </p:txBody>
      </p:sp>
      <p:pic>
        <p:nvPicPr>
          <p:cNvPr id="4" name="Imagen 3">
            <a:extLst>
              <a:ext uri="{FF2B5EF4-FFF2-40B4-BE49-F238E27FC236}">
                <a16:creationId xmlns:a16="http://schemas.microsoft.com/office/drawing/2014/main" id="{E4626426-F9D3-F529-A184-579EC61354C8}"/>
              </a:ext>
            </a:extLst>
          </p:cNvPr>
          <p:cNvPicPr>
            <a:picLocks noChangeAspect="1"/>
          </p:cNvPicPr>
          <p:nvPr/>
        </p:nvPicPr>
        <p:blipFill>
          <a:blip r:embed="rId2"/>
          <a:stretch>
            <a:fillRect/>
          </a:stretch>
        </p:blipFill>
        <p:spPr>
          <a:xfrm>
            <a:off x="0" y="2524844"/>
            <a:ext cx="9144000" cy="4359701"/>
          </a:xfrm>
          <a:prstGeom prst="rect">
            <a:avLst/>
          </a:prstGeom>
        </p:spPr>
      </p:pic>
      <p:sp>
        <p:nvSpPr>
          <p:cNvPr id="2" name="Text Box 5">
            <a:extLst>
              <a:ext uri="{FF2B5EF4-FFF2-40B4-BE49-F238E27FC236}">
                <a16:creationId xmlns:a16="http://schemas.microsoft.com/office/drawing/2014/main" id="{B16D6172-4C79-847C-A34A-762F4133D27A}"/>
              </a:ext>
            </a:extLst>
          </p:cNvPr>
          <p:cNvSpPr txBox="1">
            <a:spLocks noChangeArrowheads="1"/>
          </p:cNvSpPr>
          <p:nvPr/>
        </p:nvSpPr>
        <p:spPr bwMode="auto">
          <a:xfrm>
            <a:off x="359528" y="1196752"/>
            <a:ext cx="8352929" cy="115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dirty="0">
                <a:solidFill>
                  <a:schemeClr val="tx1">
                    <a:lumMod val="95000"/>
                    <a:lumOff val="5000"/>
                  </a:schemeClr>
                </a:solidFill>
                <a:latin typeface="Arial" pitchFamily="34" charset="0"/>
                <a:cs typeface="Arial" pitchFamily="34" charset="0"/>
              </a:rPr>
              <a:t>Una</a:t>
            </a:r>
            <a:r>
              <a:rPr lang="es-ES" b="1" dirty="0">
                <a:solidFill>
                  <a:schemeClr val="accent6">
                    <a:lumMod val="75000"/>
                  </a:schemeClr>
                </a:solidFill>
                <a:latin typeface="Arial" pitchFamily="34" charset="0"/>
                <a:cs typeface="Arial" pitchFamily="34" charset="0"/>
              </a:rPr>
              <a:t> línea arrendada es un enlace físico dedicado</a:t>
            </a:r>
            <a:r>
              <a:rPr lang="es-ES" dirty="0">
                <a:solidFill>
                  <a:schemeClr val="tx1">
                    <a:lumMod val="95000"/>
                    <a:lumOff val="5000"/>
                  </a:schemeClr>
                </a:solidFill>
                <a:latin typeface="Arial" pitchFamily="34" charset="0"/>
                <a:cs typeface="Arial" pitchFamily="34" charset="0"/>
              </a:rPr>
              <a:t>, que generalmente conecta dos sitios. Las líneas arrendadas son conexiones físicas dedicadas que se pueden usar para conectar sitios entre sí para formar una WAN.</a:t>
            </a:r>
            <a:endParaRPr lang="es-MX" dirty="0">
              <a:latin typeface="Arial" pitchFamily="34" charset="0"/>
              <a:cs typeface="Arial" pitchFamily="34" charset="0"/>
            </a:endParaRPr>
          </a:p>
        </p:txBody>
      </p:sp>
      <p:sp>
        <p:nvSpPr>
          <p:cNvPr id="5" name="CuadroTexto 4">
            <a:extLst>
              <a:ext uri="{FF2B5EF4-FFF2-40B4-BE49-F238E27FC236}">
                <a16:creationId xmlns:a16="http://schemas.microsoft.com/office/drawing/2014/main" id="{EFB965ED-2696-99AC-D212-845522AE7DC3}"/>
              </a:ext>
            </a:extLst>
          </p:cNvPr>
          <p:cNvSpPr txBox="1"/>
          <p:nvPr/>
        </p:nvSpPr>
        <p:spPr>
          <a:xfrm>
            <a:off x="6012160" y="2852936"/>
            <a:ext cx="2808312" cy="791179"/>
          </a:xfrm>
          <a:prstGeom prst="rect">
            <a:avLst/>
          </a:prstGeom>
          <a:noFill/>
        </p:spPr>
        <p:txBody>
          <a:bodyPr wrap="square">
            <a:spAutoFit/>
          </a:bodyPr>
          <a:lstStyle/>
          <a:p>
            <a:pPr algn="r">
              <a:lnSpc>
                <a:spcPct val="150000"/>
              </a:lnSpc>
            </a:pPr>
            <a:r>
              <a:rPr lang="es-MX" sz="1600" dirty="0">
                <a:latin typeface="Arial" pitchFamily="34" charset="0"/>
                <a:cs typeface="Arial" pitchFamily="34" charset="0"/>
              </a:rPr>
              <a:t>Las líneas arrendadas usan conexiones seriales</a:t>
            </a:r>
            <a:endParaRPr lang="es-MX" sz="1600" dirty="0"/>
          </a:p>
        </p:txBody>
      </p:sp>
    </p:spTree>
    <p:extLst>
      <p:ext uri="{BB962C8B-B14F-4D97-AF65-F5344CB8AC3E}">
        <p14:creationId xmlns:p14="http://schemas.microsoft.com/office/powerpoint/2010/main" val="25946094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2284</TotalTime>
  <Words>2167</Words>
  <Application>Microsoft Office PowerPoint</Application>
  <PresentationFormat>Presentación en pantalla (4:3)</PresentationFormat>
  <Paragraphs>185</Paragraphs>
  <Slides>50</Slides>
  <Notes>5</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50</vt:i4>
      </vt:variant>
    </vt:vector>
  </HeadingPairs>
  <TitlesOfParts>
    <vt:vector size="58" baseType="lpstr">
      <vt:lpstr>Arial</vt:lpstr>
      <vt:lpstr>Calibri</vt:lpstr>
      <vt:lpstr>Courier New</vt:lpstr>
      <vt:lpstr>Dom Casual</vt:lpstr>
      <vt:lpstr>Times New Roman</vt:lpstr>
      <vt:lpstr>Wingdings</vt:lpstr>
      <vt:lpstr>ZapfHumnst BT</vt:lpstr>
      <vt:lpstr>Tema de Office</vt:lpstr>
      <vt:lpstr>TC 3003B Implementación de redes de área amplia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TC 2022 Interconexión de redes</dc:title>
  <dc:creator>Lizethe Pérez Fuertes</dc:creator>
  <cp:lastModifiedBy>Lizethe Pérez Fuertes</cp:lastModifiedBy>
  <cp:revision>26</cp:revision>
  <dcterms:created xsi:type="dcterms:W3CDTF">2021-02-08T03:07:42Z</dcterms:created>
  <dcterms:modified xsi:type="dcterms:W3CDTF">2023-04-20T22:49:25Z</dcterms:modified>
</cp:coreProperties>
</file>